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7" r:id="rId8"/>
    <p:sldMasterId id="2147483790" r:id="rId9"/>
    <p:sldMasterId id="2147483803" r:id="rId10"/>
    <p:sldMasterId id="2147483816" r:id="rId11"/>
    <p:sldMasterId id="2147483839" r:id="rId12"/>
  </p:sldMasterIdLst>
  <p:notesMasterIdLst>
    <p:notesMasterId r:id="rId46"/>
  </p:notesMasterIdLst>
  <p:sldIdLst>
    <p:sldId id="419" r:id="rId13"/>
    <p:sldId id="422" r:id="rId14"/>
    <p:sldId id="315" r:id="rId15"/>
    <p:sldId id="317" r:id="rId16"/>
    <p:sldId id="300" r:id="rId17"/>
    <p:sldId id="319" r:id="rId18"/>
    <p:sldId id="330" r:id="rId19"/>
    <p:sldId id="332" r:id="rId20"/>
    <p:sldId id="331" r:id="rId21"/>
    <p:sldId id="329" r:id="rId22"/>
    <p:sldId id="314" r:id="rId23"/>
    <p:sldId id="296" r:id="rId24"/>
    <p:sldId id="2147483399" r:id="rId25"/>
    <p:sldId id="273" r:id="rId26"/>
    <p:sldId id="582" r:id="rId27"/>
    <p:sldId id="271" r:id="rId28"/>
    <p:sldId id="2147483400" r:id="rId29"/>
    <p:sldId id="2147483398" r:id="rId30"/>
    <p:sldId id="4193" r:id="rId31"/>
    <p:sldId id="4195" r:id="rId32"/>
    <p:sldId id="4194" r:id="rId33"/>
    <p:sldId id="4197" r:id="rId34"/>
    <p:sldId id="4159" r:id="rId35"/>
    <p:sldId id="257" r:id="rId36"/>
    <p:sldId id="614" r:id="rId37"/>
    <p:sldId id="4192" r:id="rId38"/>
    <p:sldId id="2147483401" r:id="rId39"/>
    <p:sldId id="4188" r:id="rId40"/>
    <p:sldId id="4190" r:id="rId41"/>
    <p:sldId id="513" r:id="rId42"/>
    <p:sldId id="426" r:id="rId43"/>
    <p:sldId id="421" r:id="rId44"/>
    <p:sldId id="42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636"/>
    <a:srgbClr val="005E6E"/>
    <a:srgbClr val="E0E1DD"/>
    <a:srgbClr val="FCD450"/>
    <a:srgbClr val="920075"/>
    <a:srgbClr val="91D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8C7661-2BC0-4467-8368-C884B4C11C39}" v="287" dt="2025-12-03T16:36:56.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polski, Johanna (VITA)" userId="d193368f-0db6-4ee9-844e-4a3185a057bb" providerId="ADAL" clId="{8C8C7661-2BC0-4467-8368-C884B4C11C39}"/>
    <pc:docChg chg="undo redo custSel addSld delSld modSld sldOrd">
      <pc:chgData name="Opolski, Johanna (VITA)" userId="d193368f-0db6-4ee9-844e-4a3185a057bb" providerId="ADAL" clId="{8C8C7661-2BC0-4467-8368-C884B4C11C39}" dt="2026-01-14T18:08:46.891" v="1581" actId="207"/>
      <pc:docMkLst>
        <pc:docMk/>
      </pc:docMkLst>
      <pc:sldChg chg="modSp add mod">
        <pc:chgData name="Opolski, Johanna (VITA)" userId="d193368f-0db6-4ee9-844e-4a3185a057bb" providerId="ADAL" clId="{8C8C7661-2BC0-4467-8368-C884B4C11C39}" dt="2025-12-01T15:08:29.853" v="1159" actId="255"/>
        <pc:sldMkLst>
          <pc:docMk/>
          <pc:sldMk cId="3846033242" sldId="257"/>
        </pc:sldMkLst>
      </pc:sldChg>
      <pc:sldChg chg="modSp add mod">
        <pc:chgData name="Opolski, Johanna (VITA)" userId="d193368f-0db6-4ee9-844e-4a3185a057bb" providerId="ADAL" clId="{8C8C7661-2BC0-4467-8368-C884B4C11C39}" dt="2025-12-02T16:39:40.442" v="1486" actId="13244"/>
        <pc:sldMkLst>
          <pc:docMk/>
          <pc:sldMk cId="620628095" sldId="271"/>
        </pc:sldMkLst>
      </pc:sldChg>
      <pc:sldChg chg="modSp add mod">
        <pc:chgData name="Opolski, Johanna (VITA)" userId="d193368f-0db6-4ee9-844e-4a3185a057bb" providerId="ADAL" clId="{8C8C7661-2BC0-4467-8368-C884B4C11C39}" dt="2025-12-02T16:38:28.977" v="1481" actId="13244"/>
        <pc:sldMkLst>
          <pc:docMk/>
          <pc:sldMk cId="3853835490" sldId="273"/>
        </pc:sldMkLst>
      </pc:sldChg>
      <pc:sldChg chg="add">
        <pc:chgData name="Opolski, Johanna (VITA)" userId="d193368f-0db6-4ee9-844e-4a3185a057bb" providerId="ADAL" clId="{8C8C7661-2BC0-4467-8368-C884B4C11C39}" dt="2025-12-02T14:51:50.444" v="1246"/>
        <pc:sldMkLst>
          <pc:docMk/>
          <pc:sldMk cId="2420161515" sldId="296"/>
        </pc:sldMkLst>
      </pc:sldChg>
      <pc:sldChg chg="delSp modSp add mod">
        <pc:chgData name="Opolski, Johanna (VITA)" userId="d193368f-0db6-4ee9-844e-4a3185a057bb" providerId="ADAL" clId="{8C8C7661-2BC0-4467-8368-C884B4C11C39}" dt="2025-12-02T16:33:43.524" v="1459" actId="13244"/>
        <pc:sldMkLst>
          <pc:docMk/>
          <pc:sldMk cId="4200292799" sldId="300"/>
        </pc:sldMkLst>
      </pc:sldChg>
      <pc:sldChg chg="delSp modSp add mod">
        <pc:chgData name="Opolski, Johanna (VITA)" userId="d193368f-0db6-4ee9-844e-4a3185a057bb" providerId="ADAL" clId="{8C8C7661-2BC0-4467-8368-C884B4C11C39}" dt="2025-12-02T16:38:00.399" v="1479" actId="13244"/>
        <pc:sldMkLst>
          <pc:docMk/>
          <pc:sldMk cId="3484100818" sldId="314"/>
        </pc:sldMkLst>
      </pc:sldChg>
      <pc:sldChg chg="delSp modSp add mod">
        <pc:chgData name="Opolski, Johanna (VITA)" userId="d193368f-0db6-4ee9-844e-4a3185a057bb" providerId="ADAL" clId="{8C8C7661-2BC0-4467-8368-C884B4C11C39}" dt="2025-12-03T16:35:58.264" v="1572" actId="962"/>
        <pc:sldMkLst>
          <pc:docMk/>
          <pc:sldMk cId="3009540278" sldId="315"/>
        </pc:sldMkLst>
      </pc:sldChg>
      <pc:sldChg chg="delSp modSp add mod">
        <pc:chgData name="Opolski, Johanna (VITA)" userId="d193368f-0db6-4ee9-844e-4a3185a057bb" providerId="ADAL" clId="{8C8C7661-2BC0-4467-8368-C884B4C11C39}" dt="2025-12-02T16:33:00.400" v="1456" actId="13244"/>
        <pc:sldMkLst>
          <pc:docMk/>
          <pc:sldMk cId="2681432856" sldId="317"/>
        </pc:sldMkLst>
      </pc:sldChg>
      <pc:sldChg chg="delSp modSp add mod">
        <pc:chgData name="Opolski, Johanna (VITA)" userId="d193368f-0db6-4ee9-844e-4a3185a057bb" providerId="ADAL" clId="{8C8C7661-2BC0-4467-8368-C884B4C11C39}" dt="2025-12-02T16:34:06.542" v="1461" actId="13244"/>
        <pc:sldMkLst>
          <pc:docMk/>
          <pc:sldMk cId="3906130142" sldId="319"/>
        </pc:sldMkLst>
      </pc:sldChg>
      <pc:sldChg chg="delSp modSp add mod">
        <pc:chgData name="Opolski, Johanna (VITA)" userId="d193368f-0db6-4ee9-844e-4a3185a057bb" providerId="ADAL" clId="{8C8C7661-2BC0-4467-8368-C884B4C11C39}" dt="2025-12-02T16:37:42.432" v="1477" actId="13244"/>
        <pc:sldMkLst>
          <pc:docMk/>
          <pc:sldMk cId="3048274023" sldId="329"/>
        </pc:sldMkLst>
      </pc:sldChg>
      <pc:sldChg chg="addSp delSp modSp add mod">
        <pc:chgData name="Opolski, Johanna (VITA)" userId="d193368f-0db6-4ee9-844e-4a3185a057bb" providerId="ADAL" clId="{8C8C7661-2BC0-4467-8368-C884B4C11C39}" dt="2025-12-02T16:35:27.375" v="1463" actId="13244"/>
        <pc:sldMkLst>
          <pc:docMk/>
          <pc:sldMk cId="107475397" sldId="330"/>
        </pc:sldMkLst>
      </pc:sldChg>
      <pc:sldChg chg="delSp modSp add mod">
        <pc:chgData name="Opolski, Johanna (VITA)" userId="d193368f-0db6-4ee9-844e-4a3185a057bb" providerId="ADAL" clId="{8C8C7661-2BC0-4467-8368-C884B4C11C39}" dt="2026-01-14T18:08:46.891" v="1581" actId="207"/>
        <pc:sldMkLst>
          <pc:docMk/>
          <pc:sldMk cId="893275156" sldId="331"/>
        </pc:sldMkLst>
        <pc:spChg chg="mod">
          <ac:chgData name="Opolski, Johanna (VITA)" userId="d193368f-0db6-4ee9-844e-4a3185a057bb" providerId="ADAL" clId="{8C8C7661-2BC0-4467-8368-C884B4C11C39}" dt="2026-01-14T18:08:44.577" v="1579" actId="207"/>
          <ac:spMkLst>
            <pc:docMk/>
            <pc:sldMk cId="893275156" sldId="331"/>
            <ac:spMk id="16" creationId="{C2D2CC2C-92DE-440D-173A-C06725A0414C}"/>
          </ac:spMkLst>
        </pc:spChg>
        <pc:spChg chg="mod">
          <ac:chgData name="Opolski, Johanna (VITA)" userId="d193368f-0db6-4ee9-844e-4a3185a057bb" providerId="ADAL" clId="{8C8C7661-2BC0-4467-8368-C884B4C11C39}" dt="2026-01-14T18:08:46.891" v="1581" actId="207"/>
          <ac:spMkLst>
            <pc:docMk/>
            <pc:sldMk cId="893275156" sldId="331"/>
            <ac:spMk id="18" creationId="{1918AF8A-DD07-B50E-7CB3-B499069D8443}"/>
          </ac:spMkLst>
        </pc:spChg>
      </pc:sldChg>
      <pc:sldChg chg="delSp modSp add mod">
        <pc:chgData name="Opolski, Johanna (VITA)" userId="d193368f-0db6-4ee9-844e-4a3185a057bb" providerId="ADAL" clId="{8C8C7661-2BC0-4467-8368-C884B4C11C39}" dt="2026-01-14T18:08:32.499" v="1577" actId="207"/>
        <pc:sldMkLst>
          <pc:docMk/>
          <pc:sldMk cId="4100941334" sldId="332"/>
        </pc:sldMkLst>
        <pc:graphicFrameChg chg="mod modGraphic">
          <ac:chgData name="Opolski, Johanna (VITA)" userId="d193368f-0db6-4ee9-844e-4a3185a057bb" providerId="ADAL" clId="{8C8C7661-2BC0-4467-8368-C884B4C11C39}" dt="2026-01-14T18:08:32.499" v="1577" actId="207"/>
          <ac:graphicFrameMkLst>
            <pc:docMk/>
            <pc:sldMk cId="4100941334" sldId="332"/>
            <ac:graphicFrameMk id="3" creationId="{27587BA4-DD2E-3420-3520-3308958AC66B}"/>
          </ac:graphicFrameMkLst>
        </pc:graphicFrameChg>
      </pc:sldChg>
      <pc:sldChg chg="delSp modSp mod">
        <pc:chgData name="Opolski, Johanna (VITA)" userId="d193368f-0db6-4ee9-844e-4a3185a057bb" providerId="ADAL" clId="{8C8C7661-2BC0-4467-8368-C884B4C11C39}" dt="2025-12-02T16:29:27.405" v="1435" actId="13244"/>
        <pc:sldMkLst>
          <pc:docMk/>
          <pc:sldMk cId="505377817" sldId="419"/>
        </pc:sldMkLst>
      </pc:sldChg>
      <pc:sldChg chg="del">
        <pc:chgData name="Opolski, Johanna (VITA)" userId="d193368f-0db6-4ee9-844e-4a3185a057bb" providerId="ADAL" clId="{8C8C7661-2BC0-4467-8368-C884B4C11C39}" dt="2025-11-13T20:33:31.308" v="74" actId="2696"/>
        <pc:sldMkLst>
          <pc:docMk/>
          <pc:sldMk cId="3570213951" sldId="420"/>
        </pc:sldMkLst>
      </pc:sldChg>
      <pc:sldChg chg="delSp modSp mod">
        <pc:chgData name="Opolski, Johanna (VITA)" userId="d193368f-0db6-4ee9-844e-4a3185a057bb" providerId="ADAL" clId="{8C8C7661-2BC0-4467-8368-C884B4C11C39}" dt="2025-12-02T16:42:31.812" v="1492" actId="13244"/>
        <pc:sldMkLst>
          <pc:docMk/>
          <pc:sldMk cId="3067314871" sldId="421"/>
        </pc:sldMkLst>
      </pc:sldChg>
      <pc:sldChg chg="delSp modSp mod">
        <pc:chgData name="Opolski, Johanna (VITA)" userId="d193368f-0db6-4ee9-844e-4a3185a057bb" providerId="ADAL" clId="{8C8C7661-2BC0-4467-8368-C884B4C11C39}" dt="2025-12-02T16:29:59.192" v="1438" actId="13244"/>
        <pc:sldMkLst>
          <pc:docMk/>
          <pc:sldMk cId="4100398212" sldId="422"/>
        </pc:sldMkLst>
      </pc:sldChg>
      <pc:sldChg chg="addSp delSp modSp mod modShow">
        <pc:chgData name="Opolski, Johanna (VITA)" userId="d193368f-0db6-4ee9-844e-4a3185a057bb" providerId="ADAL" clId="{8C8C7661-2BC0-4467-8368-C884B4C11C39}" dt="2025-12-02T16:28:45.071" v="1434" actId="33553"/>
        <pc:sldMkLst>
          <pc:docMk/>
          <pc:sldMk cId="2159154844" sldId="423"/>
        </pc:sldMkLst>
      </pc:sldChg>
      <pc:sldChg chg="modSp add mod">
        <pc:chgData name="Opolski, Johanna (VITA)" userId="d193368f-0db6-4ee9-844e-4a3185a057bb" providerId="ADAL" clId="{8C8C7661-2BC0-4467-8368-C884B4C11C39}" dt="2025-11-26T14:16:58.088" v="1085" actId="20577"/>
        <pc:sldMkLst>
          <pc:docMk/>
          <pc:sldMk cId="493909176" sldId="426"/>
        </pc:sldMkLst>
      </pc:sldChg>
      <pc:sldChg chg="add">
        <pc:chgData name="Opolski, Johanna (VITA)" userId="d193368f-0db6-4ee9-844e-4a3185a057bb" providerId="ADAL" clId="{8C8C7661-2BC0-4467-8368-C884B4C11C39}" dt="2025-11-13T20:28:55.359" v="52"/>
        <pc:sldMkLst>
          <pc:docMk/>
          <pc:sldMk cId="1026044947" sldId="513"/>
        </pc:sldMkLst>
      </pc:sldChg>
      <pc:sldChg chg="add">
        <pc:chgData name="Opolski, Johanna (VITA)" userId="d193368f-0db6-4ee9-844e-4a3185a057bb" providerId="ADAL" clId="{8C8C7661-2BC0-4467-8368-C884B4C11C39}" dt="2025-12-02T14:51:50.444" v="1246"/>
        <pc:sldMkLst>
          <pc:docMk/>
          <pc:sldMk cId="3596203369" sldId="582"/>
        </pc:sldMkLst>
      </pc:sldChg>
      <pc:sldChg chg="addSp delSp modSp add mod">
        <pc:chgData name="Opolski, Johanna (VITA)" userId="d193368f-0db6-4ee9-844e-4a3185a057bb" providerId="ADAL" clId="{8C8C7661-2BC0-4467-8368-C884B4C11C39}" dt="2025-12-02T16:41:22.944" v="1491" actId="13244"/>
        <pc:sldMkLst>
          <pc:docMk/>
          <pc:sldMk cId="2907115206" sldId="614"/>
        </pc:sldMkLst>
      </pc:sldChg>
      <pc:sldChg chg="modSp mod">
        <pc:chgData name="Opolski, Johanna (VITA)" userId="d193368f-0db6-4ee9-844e-4a3185a057bb" providerId="ADAL" clId="{8C8C7661-2BC0-4467-8368-C884B4C11C39}" dt="2025-12-02T16:28:04.446" v="1430" actId="33553"/>
        <pc:sldMkLst>
          <pc:docMk/>
          <pc:sldMk cId="3654051267" sldId="4159"/>
        </pc:sldMkLst>
      </pc:sldChg>
      <pc:sldChg chg="add">
        <pc:chgData name="Opolski, Johanna (VITA)" userId="d193368f-0db6-4ee9-844e-4a3185a057bb" providerId="ADAL" clId="{8C8C7661-2BC0-4467-8368-C884B4C11C39}" dt="2025-11-13T20:28:55.359" v="52"/>
        <pc:sldMkLst>
          <pc:docMk/>
          <pc:sldMk cId="15811709" sldId="4188"/>
        </pc:sldMkLst>
      </pc:sldChg>
      <pc:sldChg chg="modSp add mod">
        <pc:chgData name="Opolski, Johanna (VITA)" userId="d193368f-0db6-4ee9-844e-4a3185a057bb" providerId="ADAL" clId="{8C8C7661-2BC0-4467-8368-C884B4C11C39}" dt="2025-11-13T20:32:58.094" v="73" actId="20577"/>
        <pc:sldMkLst>
          <pc:docMk/>
          <pc:sldMk cId="2491069933" sldId="4190"/>
        </pc:sldMkLst>
      </pc:sldChg>
      <pc:sldChg chg="modSp add del mod">
        <pc:chgData name="Opolski, Johanna (VITA)" userId="d193368f-0db6-4ee9-844e-4a3185a057bb" providerId="ADAL" clId="{8C8C7661-2BC0-4467-8368-C884B4C11C39}" dt="2025-12-01T17:40:40.629" v="1160" actId="2696"/>
        <pc:sldMkLst>
          <pc:docMk/>
          <pc:sldMk cId="3611395100" sldId="4191"/>
        </pc:sldMkLst>
      </pc:sldChg>
      <pc:sldChg chg="addSp delSp modSp add mod ord">
        <pc:chgData name="Opolski, Johanna (VITA)" userId="d193368f-0db6-4ee9-844e-4a3185a057bb" providerId="ADAL" clId="{8C8C7661-2BC0-4467-8368-C884B4C11C39}" dt="2025-12-03T16:20:59.022" v="1567"/>
        <pc:sldMkLst>
          <pc:docMk/>
          <pc:sldMk cId="46169945" sldId="4192"/>
        </pc:sldMkLst>
      </pc:sldChg>
      <pc:sldChg chg="addSp delSp modSp add mod">
        <pc:chgData name="Opolski, Johanna (VITA)" userId="d193368f-0db6-4ee9-844e-4a3185a057bb" providerId="ADAL" clId="{8C8C7661-2BC0-4467-8368-C884B4C11C39}" dt="2025-12-02T16:27:57.460" v="1428" actId="33553"/>
        <pc:sldMkLst>
          <pc:docMk/>
          <pc:sldMk cId="480914779" sldId="4193"/>
        </pc:sldMkLst>
      </pc:sldChg>
      <pc:sldChg chg="addSp delSp modSp add del mod">
        <pc:chgData name="Opolski, Johanna (VITA)" userId="d193368f-0db6-4ee9-844e-4a3185a057bb" providerId="ADAL" clId="{8C8C7661-2BC0-4467-8368-C884B4C11C39}" dt="2025-12-03T16:37:00.526" v="1575" actId="13244"/>
        <pc:sldMkLst>
          <pc:docMk/>
          <pc:sldMk cId="2028246403" sldId="4194"/>
        </pc:sldMkLst>
      </pc:sldChg>
      <pc:sldChg chg="modSp add mod modShow">
        <pc:chgData name="Opolski, Johanna (VITA)" userId="d193368f-0db6-4ee9-844e-4a3185a057bb" providerId="ADAL" clId="{8C8C7661-2BC0-4467-8368-C884B4C11C39}" dt="2025-12-03T15:49:21.043" v="1505" actId="729"/>
        <pc:sldMkLst>
          <pc:docMk/>
          <pc:sldMk cId="2920130911" sldId="4195"/>
        </pc:sldMkLst>
      </pc:sldChg>
      <pc:sldChg chg="modSp add mod">
        <pc:chgData name="Opolski, Johanna (VITA)" userId="d193368f-0db6-4ee9-844e-4a3185a057bb" providerId="ADAL" clId="{8C8C7661-2BC0-4467-8368-C884B4C11C39}" dt="2025-12-03T16:35:36.662" v="1571" actId="33553"/>
        <pc:sldMkLst>
          <pc:docMk/>
          <pc:sldMk cId="3524236141" sldId="4197"/>
        </pc:sldMkLst>
      </pc:sldChg>
      <pc:sldChg chg="add">
        <pc:chgData name="Opolski, Johanna (VITA)" userId="d193368f-0db6-4ee9-844e-4a3185a057bb" providerId="ADAL" clId="{8C8C7661-2BC0-4467-8368-C884B4C11C39}" dt="2025-12-02T14:51:50.444" v="1246"/>
        <pc:sldMkLst>
          <pc:docMk/>
          <pc:sldMk cId="4200230749" sldId="2147483398"/>
        </pc:sldMkLst>
      </pc:sldChg>
      <pc:sldChg chg="modSp add mod">
        <pc:chgData name="Opolski, Johanna (VITA)" userId="d193368f-0db6-4ee9-844e-4a3185a057bb" providerId="ADAL" clId="{8C8C7661-2BC0-4467-8368-C884B4C11C39}" dt="2025-12-02T16:38:21.615" v="1480" actId="13244"/>
        <pc:sldMkLst>
          <pc:docMk/>
          <pc:sldMk cId="1532238942" sldId="2147483399"/>
        </pc:sldMkLst>
      </pc:sldChg>
      <pc:sldChg chg="modSp add mod">
        <pc:chgData name="Opolski, Johanna (VITA)" userId="d193368f-0db6-4ee9-844e-4a3185a057bb" providerId="ADAL" clId="{8C8C7661-2BC0-4467-8368-C884B4C11C39}" dt="2025-12-02T16:39:56.520" v="1487" actId="13244"/>
        <pc:sldMkLst>
          <pc:docMk/>
          <pc:sldMk cId="3639221074" sldId="2147483400"/>
        </pc:sldMkLst>
      </pc:sldChg>
      <pc:sldChg chg="modSp add mod">
        <pc:chgData name="Opolski, Johanna (VITA)" userId="d193368f-0db6-4ee9-844e-4a3185a057bb" providerId="ADAL" clId="{8C8C7661-2BC0-4467-8368-C884B4C11C39}" dt="2025-12-03T16:00:12.277" v="1565" actId="12"/>
        <pc:sldMkLst>
          <pc:docMk/>
          <pc:sldMk cId="159529309" sldId="2147483401"/>
        </pc:sldMkLst>
      </pc:sldChg>
    </pc:docChg>
  </pc:docChgLst>
  <pc:docChgLst>
    <pc:chgData name="Burgess, Kendra (VITA)" userId="b01f9ed5-21e6-480c-bbf0-087a56c9f874" providerId="ADAL" clId="{E5053BD9-C3D9-4618-94FC-17498BDD60DB}"/>
    <pc:docChg chg="modSld">
      <pc:chgData name="Burgess, Kendra (VITA)" userId="b01f9ed5-21e6-480c-bbf0-087a56c9f874" providerId="ADAL" clId="{E5053BD9-C3D9-4618-94FC-17498BDD60DB}" dt="2025-12-03T18:10:29.196" v="29" actId="1076"/>
      <pc:docMkLst>
        <pc:docMk/>
      </pc:docMkLst>
      <pc:sldChg chg="modSp mod">
        <pc:chgData name="Burgess, Kendra (VITA)" userId="b01f9ed5-21e6-480c-bbf0-087a56c9f874" providerId="ADAL" clId="{E5053BD9-C3D9-4618-94FC-17498BDD60DB}" dt="2025-12-03T18:10:29.196" v="29" actId="1076"/>
        <pc:sldMkLst>
          <pc:docMk/>
          <pc:sldMk cId="4200292799" sldId="300"/>
        </pc:sldMkLst>
      </pc:sldChg>
      <pc:sldChg chg="modSp mod">
        <pc:chgData name="Burgess, Kendra (VITA)" userId="b01f9ed5-21e6-480c-bbf0-087a56c9f874" providerId="ADAL" clId="{E5053BD9-C3D9-4618-94FC-17498BDD60DB}" dt="2025-12-03T17:58:03.052" v="28" actId="20577"/>
        <pc:sldMkLst>
          <pc:docMk/>
          <pc:sldMk cId="4100398212" sldId="422"/>
        </pc:sldMkLst>
      </pc:sldChg>
    </pc:docChg>
  </pc:docChgLst>
  <pc:docChgLst>
    <pc:chgData name="Burgess, Kendra (VITA)" userId="S::kendra.burgess@vita.virginia.gov::b01f9ed5-21e6-480c-bbf0-087a56c9f874" providerId="AD" clId="Web-{3C9CEF48-8090-43EA-9E86-A95C6EC44835}"/>
    <pc:docChg chg="modSld">
      <pc:chgData name="Burgess, Kendra (VITA)" userId="S::kendra.burgess@vita.virginia.gov::b01f9ed5-21e6-480c-bbf0-087a56c9f874" providerId="AD" clId="Web-{3C9CEF48-8090-43EA-9E86-A95C6EC44835}" dt="2025-12-02T16:22:22.568" v="7"/>
      <pc:docMkLst>
        <pc:docMk/>
      </pc:docMkLst>
      <pc:sldChg chg="modSp">
        <pc:chgData name="Burgess, Kendra (VITA)" userId="S::kendra.burgess@vita.virginia.gov::b01f9ed5-21e6-480c-bbf0-087a56c9f874" providerId="AD" clId="Web-{3C9CEF48-8090-43EA-9E86-A95C6EC44835}" dt="2025-12-02T16:22:22.568" v="7"/>
        <pc:sldMkLst>
          <pc:docMk/>
          <pc:sldMk cId="4100398212" sldId="422"/>
        </pc:sldMkLst>
      </pc:sldChg>
    </pc:docChg>
  </pc:docChgLst>
  <pc:docChgLst>
    <pc:chgData name="Burgess, Kendra (VITA)" userId="S::kendra.burgess@vita.virginia.gov::b01f9ed5-21e6-480c-bbf0-087a56c9f874" providerId="AD" clId="Web-{69ABC716-B64D-454A-B739-74500F8D11C1}"/>
    <pc:docChg chg="modSld">
      <pc:chgData name="Burgess, Kendra (VITA)" userId="S::kendra.burgess@vita.virginia.gov::b01f9ed5-21e6-480c-bbf0-087a56c9f874" providerId="AD" clId="Web-{69ABC716-B64D-454A-B739-74500F8D11C1}" dt="2025-11-03T16:02:32.768" v="65"/>
      <pc:docMkLst>
        <pc:docMk/>
      </pc:docMkLst>
      <pc:sldChg chg="modSp">
        <pc:chgData name="Burgess, Kendra (VITA)" userId="S::kendra.burgess@vita.virginia.gov::b01f9ed5-21e6-480c-bbf0-087a56c9f874" providerId="AD" clId="Web-{69ABC716-B64D-454A-B739-74500F8D11C1}" dt="2025-11-03T16:02:32.768" v="65"/>
        <pc:sldMkLst>
          <pc:docMk/>
          <pc:sldMk cId="4100398212" sldId="42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6FECAC-EE61-482D-A2B6-C85C6BCF0B63}"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E17AEA8B-3BA7-4E6E-92ED-27F3FAAE0057}">
      <dgm:prSet phldr="0"/>
      <dgm:spPr>
        <a:solidFill>
          <a:srgbClr val="5DD3D0"/>
        </a:solidFill>
      </dgm:spPr>
      <dgm:t>
        <a:bodyPr/>
        <a:lstStyle/>
        <a:p>
          <a:r>
            <a:rPr lang="en-US">
              <a:solidFill>
                <a:schemeClr val="tx1"/>
              </a:solidFill>
              <a:latin typeface="Calibri Light" panose="020F0302020204030204"/>
            </a:rPr>
            <a:t>Meetings</a:t>
          </a:r>
          <a:endParaRPr lang="en-US">
            <a:solidFill>
              <a:schemeClr val="tx1"/>
            </a:solidFill>
          </a:endParaRPr>
        </a:p>
      </dgm:t>
    </dgm:pt>
    <dgm:pt modelId="{9F028AAB-E639-4987-83AF-35682D22BF9D}" type="parTrans" cxnId="{3ACA726E-0E89-4339-861D-8DBB3A4520F0}">
      <dgm:prSet/>
      <dgm:spPr/>
      <dgm:t>
        <a:bodyPr/>
        <a:lstStyle/>
        <a:p>
          <a:endParaRPr lang="en-US">
            <a:solidFill>
              <a:schemeClr val="tx1"/>
            </a:solidFill>
          </a:endParaRPr>
        </a:p>
      </dgm:t>
    </dgm:pt>
    <dgm:pt modelId="{5046EC4E-D13D-4824-9E39-D76E2FD44825}" type="sibTrans" cxnId="{3ACA726E-0E89-4339-861D-8DBB3A4520F0}">
      <dgm:prSet/>
      <dgm:spPr/>
      <dgm:t>
        <a:bodyPr/>
        <a:lstStyle/>
        <a:p>
          <a:endParaRPr lang="en-US">
            <a:solidFill>
              <a:schemeClr val="tx1"/>
            </a:solidFill>
          </a:endParaRPr>
        </a:p>
      </dgm:t>
    </dgm:pt>
    <dgm:pt modelId="{4D07F510-3137-4466-A94A-CD689C0E19D8}">
      <dgm:prSet custT="1"/>
      <dgm:spPr>
        <a:solidFill>
          <a:schemeClr val="accent5">
            <a:lumMod val="40000"/>
            <a:lumOff val="60000"/>
            <a:alpha val="90000"/>
          </a:schemeClr>
        </a:solidFill>
      </dgm:spPr>
      <dgm:t>
        <a:bodyPr/>
        <a:lstStyle/>
        <a:p>
          <a:pPr algn="ctr">
            <a:buNone/>
          </a:pPr>
          <a:r>
            <a:rPr lang="en-US" sz="1700">
              <a:solidFill>
                <a:schemeClr val="tx1"/>
              </a:solidFill>
            </a:rPr>
            <a:t>For six weeks, provide 1 hour per week for meeting/mentoring sessions.</a:t>
          </a:r>
        </a:p>
      </dgm:t>
    </dgm:pt>
    <dgm:pt modelId="{7DF9A724-3BDE-4D20-BE20-C90F201B1551}" type="parTrans" cxnId="{A7918039-67A4-468B-895A-112C663853A5}">
      <dgm:prSet/>
      <dgm:spPr/>
      <dgm:t>
        <a:bodyPr/>
        <a:lstStyle/>
        <a:p>
          <a:endParaRPr lang="en-US">
            <a:solidFill>
              <a:schemeClr val="tx1"/>
            </a:solidFill>
          </a:endParaRPr>
        </a:p>
      </dgm:t>
    </dgm:pt>
    <dgm:pt modelId="{8182DDDE-8894-478F-AA31-5BB92605397C}" type="sibTrans" cxnId="{A7918039-67A4-468B-895A-112C663853A5}">
      <dgm:prSet/>
      <dgm:spPr/>
      <dgm:t>
        <a:bodyPr/>
        <a:lstStyle/>
        <a:p>
          <a:endParaRPr lang="en-US">
            <a:solidFill>
              <a:schemeClr val="tx1"/>
            </a:solidFill>
          </a:endParaRPr>
        </a:p>
      </dgm:t>
    </dgm:pt>
    <dgm:pt modelId="{62C4ADB2-D7BB-418B-9D89-A10A5E67BF10}">
      <dgm:prSet/>
      <dgm:spPr>
        <a:solidFill>
          <a:srgbClr val="5DD3D0"/>
        </a:solidFill>
      </dgm:spPr>
      <dgm:t>
        <a:bodyPr/>
        <a:lstStyle/>
        <a:p>
          <a:r>
            <a:rPr lang="en-US">
              <a:solidFill>
                <a:schemeClr val="tx1"/>
              </a:solidFill>
              <a:latin typeface="Calibri Light" panose="020F0302020204030204"/>
            </a:rPr>
            <a:t>Discuss</a:t>
          </a:r>
          <a:endParaRPr lang="en-US">
            <a:solidFill>
              <a:schemeClr val="tx1"/>
            </a:solidFill>
          </a:endParaRPr>
        </a:p>
      </dgm:t>
    </dgm:pt>
    <dgm:pt modelId="{0F5E547F-796E-46B1-BCFC-8A692B4385A9}" type="parTrans" cxnId="{012BA044-A075-4C43-BC0A-F5D48E5ED501}">
      <dgm:prSet/>
      <dgm:spPr/>
      <dgm:t>
        <a:bodyPr/>
        <a:lstStyle/>
        <a:p>
          <a:endParaRPr lang="en-US">
            <a:solidFill>
              <a:schemeClr val="tx1"/>
            </a:solidFill>
          </a:endParaRPr>
        </a:p>
      </dgm:t>
    </dgm:pt>
    <dgm:pt modelId="{04C2FC59-E891-4D4A-A22B-569D0F59EB66}" type="sibTrans" cxnId="{012BA044-A075-4C43-BC0A-F5D48E5ED501}">
      <dgm:prSet/>
      <dgm:spPr/>
      <dgm:t>
        <a:bodyPr/>
        <a:lstStyle/>
        <a:p>
          <a:endParaRPr lang="en-US">
            <a:solidFill>
              <a:schemeClr val="tx1"/>
            </a:solidFill>
          </a:endParaRPr>
        </a:p>
      </dgm:t>
    </dgm:pt>
    <dgm:pt modelId="{C80765A4-8D84-48C2-B6CB-EBE965F5DEE2}">
      <dgm:prSet custT="1"/>
      <dgm:spPr>
        <a:solidFill>
          <a:schemeClr val="accent5">
            <a:lumMod val="40000"/>
            <a:lumOff val="60000"/>
            <a:alpha val="90000"/>
          </a:schemeClr>
        </a:solidFill>
      </dgm:spPr>
      <dgm:t>
        <a:bodyPr/>
        <a:lstStyle/>
        <a:p>
          <a:pPr algn="ctr">
            <a:buNone/>
          </a:pPr>
          <a:r>
            <a:rPr lang="en-US" sz="1700">
              <a:solidFill>
                <a:schemeClr val="tx1"/>
              </a:solidFill>
            </a:rPr>
            <a:t>Answer standardized questions (asked by the student) during sessions about practical implementations of cybersecurity practices.</a:t>
          </a:r>
        </a:p>
      </dgm:t>
    </dgm:pt>
    <dgm:pt modelId="{F5C14D8B-AB7E-436D-AC79-C0D4AD321B9F}" type="parTrans" cxnId="{CE626F62-5AF1-4FA9-8098-5EEFEADF2FFB}">
      <dgm:prSet/>
      <dgm:spPr/>
      <dgm:t>
        <a:bodyPr/>
        <a:lstStyle/>
        <a:p>
          <a:endParaRPr lang="en-US">
            <a:solidFill>
              <a:schemeClr val="tx1"/>
            </a:solidFill>
          </a:endParaRPr>
        </a:p>
      </dgm:t>
    </dgm:pt>
    <dgm:pt modelId="{D69BF7F5-FF42-4D70-BA73-1A6532D0996E}" type="sibTrans" cxnId="{CE626F62-5AF1-4FA9-8098-5EEFEADF2FFB}">
      <dgm:prSet/>
      <dgm:spPr/>
      <dgm:t>
        <a:bodyPr/>
        <a:lstStyle/>
        <a:p>
          <a:endParaRPr lang="en-US">
            <a:solidFill>
              <a:schemeClr val="tx1"/>
            </a:solidFill>
          </a:endParaRPr>
        </a:p>
      </dgm:t>
    </dgm:pt>
    <dgm:pt modelId="{3489F9EF-A256-4D6B-85BC-F22FF09D161D}">
      <dgm:prSet/>
      <dgm:spPr>
        <a:solidFill>
          <a:srgbClr val="5DD3D0"/>
        </a:solidFill>
      </dgm:spPr>
      <dgm:t>
        <a:bodyPr/>
        <a:lstStyle/>
        <a:p>
          <a:r>
            <a:rPr lang="en-US">
              <a:solidFill>
                <a:schemeClr val="tx1"/>
              </a:solidFill>
              <a:latin typeface="Calibri Light" panose="020F0302020204030204"/>
            </a:rPr>
            <a:t>Feedback</a:t>
          </a:r>
          <a:endParaRPr lang="en-US">
            <a:solidFill>
              <a:schemeClr val="tx1"/>
            </a:solidFill>
          </a:endParaRPr>
        </a:p>
      </dgm:t>
    </dgm:pt>
    <dgm:pt modelId="{D58E8F48-294F-48D6-81A7-EBBBEDA865B4}" type="parTrans" cxnId="{7FFAC962-99D1-4CBC-9507-70F66BD51F37}">
      <dgm:prSet/>
      <dgm:spPr/>
      <dgm:t>
        <a:bodyPr/>
        <a:lstStyle/>
        <a:p>
          <a:endParaRPr lang="en-US">
            <a:solidFill>
              <a:schemeClr val="tx1"/>
            </a:solidFill>
          </a:endParaRPr>
        </a:p>
      </dgm:t>
    </dgm:pt>
    <dgm:pt modelId="{6E3285A5-5520-4606-9C07-2212EC3CECAF}" type="sibTrans" cxnId="{7FFAC962-99D1-4CBC-9507-70F66BD51F37}">
      <dgm:prSet/>
      <dgm:spPr/>
      <dgm:t>
        <a:bodyPr/>
        <a:lstStyle/>
        <a:p>
          <a:endParaRPr lang="en-US">
            <a:solidFill>
              <a:schemeClr val="tx1"/>
            </a:solidFill>
          </a:endParaRPr>
        </a:p>
      </dgm:t>
    </dgm:pt>
    <dgm:pt modelId="{CB9489ED-F6DB-49CE-BA83-10AC273A0411}">
      <dgm:prSet custT="1"/>
      <dgm:spPr>
        <a:solidFill>
          <a:schemeClr val="accent5">
            <a:lumMod val="40000"/>
            <a:lumOff val="60000"/>
            <a:alpha val="90000"/>
          </a:schemeClr>
        </a:solidFill>
      </dgm:spPr>
      <dgm:t>
        <a:bodyPr/>
        <a:lstStyle/>
        <a:p>
          <a:pPr algn="ctr">
            <a:buNone/>
          </a:pPr>
          <a:r>
            <a:rPr lang="en-US" sz="1700">
              <a:solidFill>
                <a:schemeClr val="tx1"/>
              </a:solidFill>
            </a:rPr>
            <a:t>Provide professional/soft skills feedback during sessions.</a:t>
          </a:r>
        </a:p>
      </dgm:t>
    </dgm:pt>
    <dgm:pt modelId="{14544B87-E3A9-4C62-BD34-1685B0384D04}" type="parTrans" cxnId="{A3335B83-A8E5-4F45-B121-0582ED46CF2C}">
      <dgm:prSet/>
      <dgm:spPr/>
      <dgm:t>
        <a:bodyPr/>
        <a:lstStyle/>
        <a:p>
          <a:endParaRPr lang="en-US">
            <a:solidFill>
              <a:schemeClr val="tx1"/>
            </a:solidFill>
          </a:endParaRPr>
        </a:p>
      </dgm:t>
    </dgm:pt>
    <dgm:pt modelId="{BBCC4DA5-03DD-40DF-A631-A6A7FA3A1552}" type="sibTrans" cxnId="{A3335B83-A8E5-4F45-B121-0582ED46CF2C}">
      <dgm:prSet/>
      <dgm:spPr/>
      <dgm:t>
        <a:bodyPr/>
        <a:lstStyle/>
        <a:p>
          <a:endParaRPr lang="en-US">
            <a:solidFill>
              <a:schemeClr val="tx1"/>
            </a:solidFill>
          </a:endParaRPr>
        </a:p>
      </dgm:t>
    </dgm:pt>
    <dgm:pt modelId="{BB58F1CC-DB28-42BF-8B22-FCE6C9931ED9}">
      <dgm:prSet phldr="0"/>
      <dgm:spPr>
        <a:solidFill>
          <a:srgbClr val="5DD3D0"/>
        </a:solidFill>
      </dgm:spPr>
      <dgm:t>
        <a:bodyPr/>
        <a:lstStyle/>
        <a:p>
          <a:r>
            <a:rPr lang="en-US">
              <a:solidFill>
                <a:schemeClr val="tx1"/>
              </a:solidFill>
              <a:latin typeface="Calibri Light" panose="020F0302020204030204"/>
            </a:rPr>
            <a:t>Suggestions</a:t>
          </a:r>
          <a:endParaRPr lang="en-US">
            <a:solidFill>
              <a:schemeClr val="tx1"/>
            </a:solidFill>
          </a:endParaRPr>
        </a:p>
      </dgm:t>
    </dgm:pt>
    <dgm:pt modelId="{C8080FBC-472E-485F-9B88-F130C66D1D88}" type="parTrans" cxnId="{672CA35A-C39D-4F74-ACA9-27D8D2757569}">
      <dgm:prSet/>
      <dgm:spPr/>
      <dgm:t>
        <a:bodyPr/>
        <a:lstStyle/>
        <a:p>
          <a:endParaRPr lang="en-US">
            <a:solidFill>
              <a:schemeClr val="tx1"/>
            </a:solidFill>
          </a:endParaRPr>
        </a:p>
      </dgm:t>
    </dgm:pt>
    <dgm:pt modelId="{69239740-2E81-48F8-835B-B084A7B7D04D}" type="sibTrans" cxnId="{672CA35A-C39D-4F74-ACA9-27D8D2757569}">
      <dgm:prSet/>
      <dgm:spPr/>
      <dgm:t>
        <a:bodyPr/>
        <a:lstStyle/>
        <a:p>
          <a:endParaRPr lang="en-US">
            <a:solidFill>
              <a:schemeClr val="tx1"/>
            </a:solidFill>
          </a:endParaRPr>
        </a:p>
      </dgm:t>
    </dgm:pt>
    <dgm:pt modelId="{05733FC8-D07A-4BE7-BD2D-E07A608B484E}">
      <dgm:prSet custT="1"/>
      <dgm:spPr>
        <a:solidFill>
          <a:schemeClr val="accent5">
            <a:lumMod val="40000"/>
            <a:lumOff val="60000"/>
            <a:alpha val="90000"/>
          </a:schemeClr>
        </a:solidFill>
      </dgm:spPr>
      <dgm:t>
        <a:bodyPr/>
        <a:lstStyle/>
        <a:p>
          <a:pPr algn="ctr" rtl="0">
            <a:buNone/>
          </a:pPr>
          <a:r>
            <a:rPr lang="en-US" sz="1700">
              <a:solidFill>
                <a:schemeClr val="tx1"/>
              </a:solidFill>
            </a:rPr>
            <a:t>Upon program completion, provide short feedback </a:t>
          </a:r>
          <a:r>
            <a:rPr lang="en-US" sz="1700">
              <a:solidFill>
                <a:schemeClr val="tx1"/>
              </a:solidFill>
              <a:latin typeface="Calibri Light" panose="020F0302020204030204"/>
            </a:rPr>
            <a:t>or suggestions regarding</a:t>
          </a:r>
          <a:r>
            <a:rPr lang="en-US" sz="1700">
              <a:solidFill>
                <a:schemeClr val="tx1"/>
              </a:solidFill>
            </a:rPr>
            <a:t> the student and the experience.</a:t>
          </a:r>
        </a:p>
      </dgm:t>
    </dgm:pt>
    <dgm:pt modelId="{93B4A68B-4B2F-4B7B-915F-A85700EB6DF9}" type="parTrans" cxnId="{CEBA2DAC-A4CB-4339-9B7D-C2D5E688A83B}">
      <dgm:prSet/>
      <dgm:spPr/>
      <dgm:t>
        <a:bodyPr/>
        <a:lstStyle/>
        <a:p>
          <a:endParaRPr lang="en-US">
            <a:solidFill>
              <a:schemeClr val="tx1"/>
            </a:solidFill>
          </a:endParaRPr>
        </a:p>
      </dgm:t>
    </dgm:pt>
    <dgm:pt modelId="{DDF6D002-D38E-487E-AE69-BBCFDD3F1499}" type="sibTrans" cxnId="{CEBA2DAC-A4CB-4339-9B7D-C2D5E688A83B}">
      <dgm:prSet/>
      <dgm:spPr/>
      <dgm:t>
        <a:bodyPr/>
        <a:lstStyle/>
        <a:p>
          <a:endParaRPr lang="en-US">
            <a:solidFill>
              <a:schemeClr val="tx1"/>
            </a:solidFill>
          </a:endParaRPr>
        </a:p>
      </dgm:t>
    </dgm:pt>
    <dgm:pt modelId="{C9E2E766-BDF7-4566-B6D5-9F27516A65EB}">
      <dgm:prSet phldr="0"/>
      <dgm:spPr>
        <a:solidFill>
          <a:srgbClr val="5DD3D0"/>
        </a:solidFill>
      </dgm:spPr>
      <dgm:t>
        <a:bodyPr/>
        <a:lstStyle/>
        <a:p>
          <a:pPr rtl="0"/>
          <a:r>
            <a:rPr lang="en-US">
              <a:solidFill>
                <a:schemeClr val="tx1"/>
              </a:solidFill>
              <a:latin typeface="Calibri Light" panose="020F0302020204030204"/>
            </a:rPr>
            <a:t>Be Professional</a:t>
          </a:r>
          <a:endParaRPr lang="en-US">
            <a:solidFill>
              <a:schemeClr val="tx1"/>
            </a:solidFill>
          </a:endParaRPr>
        </a:p>
      </dgm:t>
    </dgm:pt>
    <dgm:pt modelId="{279B791F-A713-4358-8FAA-E9306AC8C2A2}" type="parTrans" cxnId="{9F10870C-754C-4755-9DB3-3BC4915D54E5}">
      <dgm:prSet/>
      <dgm:spPr/>
      <dgm:t>
        <a:bodyPr/>
        <a:lstStyle/>
        <a:p>
          <a:endParaRPr lang="en-US">
            <a:solidFill>
              <a:schemeClr val="tx1"/>
            </a:solidFill>
          </a:endParaRPr>
        </a:p>
      </dgm:t>
    </dgm:pt>
    <dgm:pt modelId="{C9F22ECF-5426-4AC2-86F9-491739037EDC}" type="sibTrans" cxnId="{9F10870C-754C-4755-9DB3-3BC4915D54E5}">
      <dgm:prSet/>
      <dgm:spPr/>
      <dgm:t>
        <a:bodyPr/>
        <a:lstStyle/>
        <a:p>
          <a:endParaRPr lang="en-US">
            <a:solidFill>
              <a:schemeClr val="tx1"/>
            </a:solidFill>
          </a:endParaRPr>
        </a:p>
      </dgm:t>
    </dgm:pt>
    <dgm:pt modelId="{81DA054F-0025-42C2-9AFE-C0E26989BBAC}">
      <dgm:prSet custT="1"/>
      <dgm:spPr>
        <a:solidFill>
          <a:schemeClr val="accent5">
            <a:lumMod val="40000"/>
            <a:lumOff val="60000"/>
            <a:alpha val="90000"/>
          </a:schemeClr>
        </a:solidFill>
      </dgm:spPr>
      <dgm:t>
        <a:bodyPr/>
        <a:lstStyle/>
        <a:p>
          <a:pPr algn="ctr">
            <a:buNone/>
          </a:pPr>
          <a:r>
            <a:rPr lang="en-US" sz="1700">
              <a:solidFill>
                <a:schemeClr val="tx1"/>
              </a:solidFill>
            </a:rPr>
            <a:t>Act in a professional manner.</a:t>
          </a:r>
        </a:p>
      </dgm:t>
    </dgm:pt>
    <dgm:pt modelId="{240F47AE-28CA-4048-BDEC-F5250D0BFC98}" type="parTrans" cxnId="{D575C4AE-AC15-4CA3-B5DC-A72B3C75A3C1}">
      <dgm:prSet/>
      <dgm:spPr/>
      <dgm:t>
        <a:bodyPr/>
        <a:lstStyle/>
        <a:p>
          <a:endParaRPr lang="en-US">
            <a:solidFill>
              <a:schemeClr val="tx1"/>
            </a:solidFill>
          </a:endParaRPr>
        </a:p>
      </dgm:t>
    </dgm:pt>
    <dgm:pt modelId="{D69EFBAA-6ED4-47E9-BBE3-CB54E3DF5449}" type="sibTrans" cxnId="{D575C4AE-AC15-4CA3-B5DC-A72B3C75A3C1}">
      <dgm:prSet/>
      <dgm:spPr/>
      <dgm:t>
        <a:bodyPr/>
        <a:lstStyle/>
        <a:p>
          <a:endParaRPr lang="en-US">
            <a:solidFill>
              <a:schemeClr val="tx1"/>
            </a:solidFill>
          </a:endParaRPr>
        </a:p>
      </dgm:t>
    </dgm:pt>
    <dgm:pt modelId="{B76A5A45-9BA5-4C38-8556-0DCD41B20084}" type="pres">
      <dgm:prSet presAssocID="{996FECAC-EE61-482D-A2B6-C85C6BCF0B63}" presName="Name0" presStyleCnt="0">
        <dgm:presLayoutVars>
          <dgm:dir/>
          <dgm:animLvl val="lvl"/>
          <dgm:resizeHandles val="exact"/>
        </dgm:presLayoutVars>
      </dgm:prSet>
      <dgm:spPr/>
    </dgm:pt>
    <dgm:pt modelId="{6D0B6EF5-6896-41A1-8F28-FD56EA667C90}" type="pres">
      <dgm:prSet presAssocID="{E17AEA8B-3BA7-4E6E-92ED-27F3FAAE0057}" presName="linNode" presStyleCnt="0"/>
      <dgm:spPr/>
    </dgm:pt>
    <dgm:pt modelId="{72B18CEA-13BE-40A1-9D83-53BC58D4306D}" type="pres">
      <dgm:prSet presAssocID="{E17AEA8B-3BA7-4E6E-92ED-27F3FAAE0057}" presName="parentText" presStyleLbl="node1" presStyleIdx="0" presStyleCnt="5">
        <dgm:presLayoutVars>
          <dgm:chMax val="1"/>
          <dgm:bulletEnabled val="1"/>
        </dgm:presLayoutVars>
      </dgm:prSet>
      <dgm:spPr/>
    </dgm:pt>
    <dgm:pt modelId="{120653D0-727D-4E88-931A-58B255EF55E2}" type="pres">
      <dgm:prSet presAssocID="{E17AEA8B-3BA7-4E6E-92ED-27F3FAAE0057}" presName="descendantText" presStyleLbl="alignAccFollowNode1" presStyleIdx="0" presStyleCnt="5">
        <dgm:presLayoutVars>
          <dgm:bulletEnabled val="1"/>
        </dgm:presLayoutVars>
      </dgm:prSet>
      <dgm:spPr/>
    </dgm:pt>
    <dgm:pt modelId="{2380AA36-C1D1-40AF-973C-1CA3B0C0315E}" type="pres">
      <dgm:prSet presAssocID="{5046EC4E-D13D-4824-9E39-D76E2FD44825}" presName="sp" presStyleCnt="0"/>
      <dgm:spPr/>
    </dgm:pt>
    <dgm:pt modelId="{48AC5AE0-A89B-4CBB-BC80-798C86DC52AE}" type="pres">
      <dgm:prSet presAssocID="{62C4ADB2-D7BB-418B-9D89-A10A5E67BF10}" presName="linNode" presStyleCnt="0"/>
      <dgm:spPr/>
    </dgm:pt>
    <dgm:pt modelId="{CFFD265F-5957-4D88-A884-4CA08389702F}" type="pres">
      <dgm:prSet presAssocID="{62C4ADB2-D7BB-418B-9D89-A10A5E67BF10}" presName="parentText" presStyleLbl="node1" presStyleIdx="1" presStyleCnt="5">
        <dgm:presLayoutVars>
          <dgm:chMax val="1"/>
          <dgm:bulletEnabled val="1"/>
        </dgm:presLayoutVars>
      </dgm:prSet>
      <dgm:spPr/>
    </dgm:pt>
    <dgm:pt modelId="{376B7EE1-E5B7-49B7-9A85-48919E5B46C3}" type="pres">
      <dgm:prSet presAssocID="{62C4ADB2-D7BB-418B-9D89-A10A5E67BF10}" presName="descendantText" presStyleLbl="alignAccFollowNode1" presStyleIdx="1" presStyleCnt="5">
        <dgm:presLayoutVars>
          <dgm:bulletEnabled val="1"/>
        </dgm:presLayoutVars>
      </dgm:prSet>
      <dgm:spPr/>
    </dgm:pt>
    <dgm:pt modelId="{F27A142A-7C75-4DCA-9A20-C71DC5CC6CF5}" type="pres">
      <dgm:prSet presAssocID="{04C2FC59-E891-4D4A-A22B-569D0F59EB66}" presName="sp" presStyleCnt="0"/>
      <dgm:spPr/>
    </dgm:pt>
    <dgm:pt modelId="{50331AAF-980A-4DE8-96D8-298CA31D8A7B}" type="pres">
      <dgm:prSet presAssocID="{3489F9EF-A256-4D6B-85BC-F22FF09D161D}" presName="linNode" presStyleCnt="0"/>
      <dgm:spPr/>
    </dgm:pt>
    <dgm:pt modelId="{13F0C5A9-EF5A-4D9A-8CEC-1E697E14E400}" type="pres">
      <dgm:prSet presAssocID="{3489F9EF-A256-4D6B-85BC-F22FF09D161D}" presName="parentText" presStyleLbl="node1" presStyleIdx="2" presStyleCnt="5">
        <dgm:presLayoutVars>
          <dgm:chMax val="1"/>
          <dgm:bulletEnabled val="1"/>
        </dgm:presLayoutVars>
      </dgm:prSet>
      <dgm:spPr/>
    </dgm:pt>
    <dgm:pt modelId="{7BD09631-C5EE-468D-9B76-DA7286A042BE}" type="pres">
      <dgm:prSet presAssocID="{3489F9EF-A256-4D6B-85BC-F22FF09D161D}" presName="descendantText" presStyleLbl="alignAccFollowNode1" presStyleIdx="2" presStyleCnt="5">
        <dgm:presLayoutVars>
          <dgm:bulletEnabled val="1"/>
        </dgm:presLayoutVars>
      </dgm:prSet>
      <dgm:spPr/>
    </dgm:pt>
    <dgm:pt modelId="{55A3D52F-AD80-4CF3-9C56-FA5BD208C854}" type="pres">
      <dgm:prSet presAssocID="{6E3285A5-5520-4606-9C07-2212EC3CECAF}" presName="sp" presStyleCnt="0"/>
      <dgm:spPr/>
    </dgm:pt>
    <dgm:pt modelId="{BF09B65D-99B6-4731-ABF2-4A75F80C8BE1}" type="pres">
      <dgm:prSet presAssocID="{BB58F1CC-DB28-42BF-8B22-FCE6C9931ED9}" presName="linNode" presStyleCnt="0"/>
      <dgm:spPr/>
    </dgm:pt>
    <dgm:pt modelId="{66664AE1-E494-4311-A7A6-C33D4410C49B}" type="pres">
      <dgm:prSet presAssocID="{BB58F1CC-DB28-42BF-8B22-FCE6C9931ED9}" presName="parentText" presStyleLbl="node1" presStyleIdx="3" presStyleCnt="5">
        <dgm:presLayoutVars>
          <dgm:chMax val="1"/>
          <dgm:bulletEnabled val="1"/>
        </dgm:presLayoutVars>
      </dgm:prSet>
      <dgm:spPr/>
    </dgm:pt>
    <dgm:pt modelId="{908461E7-A9EB-4EF9-A507-3721364FE48E}" type="pres">
      <dgm:prSet presAssocID="{BB58F1CC-DB28-42BF-8B22-FCE6C9931ED9}" presName="descendantText" presStyleLbl="alignAccFollowNode1" presStyleIdx="3" presStyleCnt="5">
        <dgm:presLayoutVars>
          <dgm:bulletEnabled val="1"/>
        </dgm:presLayoutVars>
      </dgm:prSet>
      <dgm:spPr/>
    </dgm:pt>
    <dgm:pt modelId="{DFEC8EEB-F3D1-4227-8AFC-7F7B7411D438}" type="pres">
      <dgm:prSet presAssocID="{69239740-2E81-48F8-835B-B084A7B7D04D}" presName="sp" presStyleCnt="0"/>
      <dgm:spPr/>
    </dgm:pt>
    <dgm:pt modelId="{23FCA9EE-F1FA-4E99-8FC1-F225B0F57D2B}" type="pres">
      <dgm:prSet presAssocID="{C9E2E766-BDF7-4566-B6D5-9F27516A65EB}" presName="linNode" presStyleCnt="0"/>
      <dgm:spPr/>
    </dgm:pt>
    <dgm:pt modelId="{D98A2FA4-419C-4692-884D-9661CE1342C4}" type="pres">
      <dgm:prSet presAssocID="{C9E2E766-BDF7-4566-B6D5-9F27516A65EB}" presName="parentText" presStyleLbl="node1" presStyleIdx="4" presStyleCnt="5">
        <dgm:presLayoutVars>
          <dgm:chMax val="1"/>
          <dgm:bulletEnabled val="1"/>
        </dgm:presLayoutVars>
      </dgm:prSet>
      <dgm:spPr/>
    </dgm:pt>
    <dgm:pt modelId="{A5E4BD09-4E90-4804-8FCF-9B7D65E2550E}" type="pres">
      <dgm:prSet presAssocID="{C9E2E766-BDF7-4566-B6D5-9F27516A65EB}" presName="descendantText" presStyleLbl="alignAccFollowNode1" presStyleIdx="4" presStyleCnt="5">
        <dgm:presLayoutVars>
          <dgm:bulletEnabled val="1"/>
        </dgm:presLayoutVars>
      </dgm:prSet>
      <dgm:spPr/>
    </dgm:pt>
  </dgm:ptLst>
  <dgm:cxnLst>
    <dgm:cxn modelId="{9F10870C-754C-4755-9DB3-3BC4915D54E5}" srcId="{996FECAC-EE61-482D-A2B6-C85C6BCF0B63}" destId="{C9E2E766-BDF7-4566-B6D5-9F27516A65EB}" srcOrd="4" destOrd="0" parTransId="{279B791F-A713-4358-8FAA-E9306AC8C2A2}" sibTransId="{C9F22ECF-5426-4AC2-86F9-491739037EDC}"/>
    <dgm:cxn modelId="{82D3C519-7AB5-452A-93A5-98A9CF3ECCCC}" type="presOf" srcId="{81DA054F-0025-42C2-9AFE-C0E26989BBAC}" destId="{A5E4BD09-4E90-4804-8FCF-9B7D65E2550E}" srcOrd="0" destOrd="0" presId="urn:microsoft.com/office/officeart/2005/8/layout/vList5"/>
    <dgm:cxn modelId="{BBD78D2E-D9B3-4356-83FC-9DAD0EE159F2}" type="presOf" srcId="{3489F9EF-A256-4D6B-85BC-F22FF09D161D}" destId="{13F0C5A9-EF5A-4D9A-8CEC-1E697E14E400}" srcOrd="0" destOrd="0" presId="urn:microsoft.com/office/officeart/2005/8/layout/vList5"/>
    <dgm:cxn modelId="{5394E938-7572-4574-B1E0-EBBFC272A205}" type="presOf" srcId="{C80765A4-8D84-48C2-B6CB-EBE965F5DEE2}" destId="{376B7EE1-E5B7-49B7-9A85-48919E5B46C3}" srcOrd="0" destOrd="0" presId="urn:microsoft.com/office/officeart/2005/8/layout/vList5"/>
    <dgm:cxn modelId="{A7918039-67A4-468B-895A-112C663853A5}" srcId="{E17AEA8B-3BA7-4E6E-92ED-27F3FAAE0057}" destId="{4D07F510-3137-4466-A94A-CD689C0E19D8}" srcOrd="0" destOrd="0" parTransId="{7DF9A724-3BDE-4D20-BE20-C90F201B1551}" sibTransId="{8182DDDE-8894-478F-AA31-5BB92605397C}"/>
    <dgm:cxn modelId="{CE626F62-5AF1-4FA9-8098-5EEFEADF2FFB}" srcId="{62C4ADB2-D7BB-418B-9D89-A10A5E67BF10}" destId="{C80765A4-8D84-48C2-B6CB-EBE965F5DEE2}" srcOrd="0" destOrd="0" parTransId="{F5C14D8B-AB7E-436D-AC79-C0D4AD321B9F}" sibTransId="{D69BF7F5-FF42-4D70-BA73-1A6532D0996E}"/>
    <dgm:cxn modelId="{7FFAC962-99D1-4CBC-9507-70F66BD51F37}" srcId="{996FECAC-EE61-482D-A2B6-C85C6BCF0B63}" destId="{3489F9EF-A256-4D6B-85BC-F22FF09D161D}" srcOrd="2" destOrd="0" parTransId="{D58E8F48-294F-48D6-81A7-EBBBEDA865B4}" sibTransId="{6E3285A5-5520-4606-9C07-2212EC3CECAF}"/>
    <dgm:cxn modelId="{012BA044-A075-4C43-BC0A-F5D48E5ED501}" srcId="{996FECAC-EE61-482D-A2B6-C85C6BCF0B63}" destId="{62C4ADB2-D7BB-418B-9D89-A10A5E67BF10}" srcOrd="1" destOrd="0" parTransId="{0F5E547F-796E-46B1-BCFC-8A692B4385A9}" sibTransId="{04C2FC59-E891-4D4A-A22B-569D0F59EB66}"/>
    <dgm:cxn modelId="{5E434F6E-182F-467F-A31B-14EDFD10D9B8}" type="presOf" srcId="{E17AEA8B-3BA7-4E6E-92ED-27F3FAAE0057}" destId="{72B18CEA-13BE-40A1-9D83-53BC58D4306D}" srcOrd="0" destOrd="0" presId="urn:microsoft.com/office/officeart/2005/8/layout/vList5"/>
    <dgm:cxn modelId="{3ACA726E-0E89-4339-861D-8DBB3A4520F0}" srcId="{996FECAC-EE61-482D-A2B6-C85C6BCF0B63}" destId="{E17AEA8B-3BA7-4E6E-92ED-27F3FAAE0057}" srcOrd="0" destOrd="0" parTransId="{9F028AAB-E639-4987-83AF-35682D22BF9D}" sibTransId="{5046EC4E-D13D-4824-9E39-D76E2FD44825}"/>
    <dgm:cxn modelId="{0981A278-8F09-43E9-8CEC-F2E0CB1EEA97}" type="presOf" srcId="{C9E2E766-BDF7-4566-B6D5-9F27516A65EB}" destId="{D98A2FA4-419C-4692-884D-9661CE1342C4}" srcOrd="0" destOrd="0" presId="urn:microsoft.com/office/officeart/2005/8/layout/vList5"/>
    <dgm:cxn modelId="{672CA35A-C39D-4F74-ACA9-27D8D2757569}" srcId="{996FECAC-EE61-482D-A2B6-C85C6BCF0B63}" destId="{BB58F1CC-DB28-42BF-8B22-FCE6C9931ED9}" srcOrd="3" destOrd="0" parTransId="{C8080FBC-472E-485F-9B88-F130C66D1D88}" sibTransId="{69239740-2E81-48F8-835B-B084A7B7D04D}"/>
    <dgm:cxn modelId="{A3335B83-A8E5-4F45-B121-0582ED46CF2C}" srcId="{3489F9EF-A256-4D6B-85BC-F22FF09D161D}" destId="{CB9489ED-F6DB-49CE-BA83-10AC273A0411}" srcOrd="0" destOrd="0" parTransId="{14544B87-E3A9-4C62-BD34-1685B0384D04}" sibTransId="{BBCC4DA5-03DD-40DF-A631-A6A7FA3A1552}"/>
    <dgm:cxn modelId="{7AD14492-D361-4755-A682-B0C446010F5C}" type="presOf" srcId="{05733FC8-D07A-4BE7-BD2D-E07A608B484E}" destId="{908461E7-A9EB-4EF9-A507-3721364FE48E}" srcOrd="0" destOrd="0" presId="urn:microsoft.com/office/officeart/2005/8/layout/vList5"/>
    <dgm:cxn modelId="{F0BBCFA3-329A-44DB-B63F-167B5EB4E95E}" type="presOf" srcId="{4D07F510-3137-4466-A94A-CD689C0E19D8}" destId="{120653D0-727D-4E88-931A-58B255EF55E2}" srcOrd="0" destOrd="0" presId="urn:microsoft.com/office/officeart/2005/8/layout/vList5"/>
    <dgm:cxn modelId="{0B2AE5A5-0AD5-4CF7-9823-BC1E5E9FF0DB}" type="presOf" srcId="{BB58F1CC-DB28-42BF-8B22-FCE6C9931ED9}" destId="{66664AE1-E494-4311-A7A6-C33D4410C49B}" srcOrd="0" destOrd="0" presId="urn:microsoft.com/office/officeart/2005/8/layout/vList5"/>
    <dgm:cxn modelId="{CEBA2DAC-A4CB-4339-9B7D-C2D5E688A83B}" srcId="{BB58F1CC-DB28-42BF-8B22-FCE6C9931ED9}" destId="{05733FC8-D07A-4BE7-BD2D-E07A608B484E}" srcOrd="0" destOrd="0" parTransId="{93B4A68B-4B2F-4B7B-915F-A85700EB6DF9}" sibTransId="{DDF6D002-D38E-487E-AE69-BBCFDD3F1499}"/>
    <dgm:cxn modelId="{D575C4AE-AC15-4CA3-B5DC-A72B3C75A3C1}" srcId="{C9E2E766-BDF7-4566-B6D5-9F27516A65EB}" destId="{81DA054F-0025-42C2-9AFE-C0E26989BBAC}" srcOrd="0" destOrd="0" parTransId="{240F47AE-28CA-4048-BDEC-F5250D0BFC98}" sibTransId="{D69EFBAA-6ED4-47E9-BBE3-CB54E3DF5449}"/>
    <dgm:cxn modelId="{EAE87FB2-0159-4E95-9F1A-2EA086F49EAA}" type="presOf" srcId="{62C4ADB2-D7BB-418B-9D89-A10A5E67BF10}" destId="{CFFD265F-5957-4D88-A884-4CA08389702F}" srcOrd="0" destOrd="0" presId="urn:microsoft.com/office/officeart/2005/8/layout/vList5"/>
    <dgm:cxn modelId="{0CB691C0-BBE7-4768-8861-E97117054DDF}" type="presOf" srcId="{CB9489ED-F6DB-49CE-BA83-10AC273A0411}" destId="{7BD09631-C5EE-468D-9B76-DA7286A042BE}" srcOrd="0" destOrd="0" presId="urn:microsoft.com/office/officeart/2005/8/layout/vList5"/>
    <dgm:cxn modelId="{BB6169FD-D9C0-40F1-8226-5629A742B3ED}" type="presOf" srcId="{996FECAC-EE61-482D-A2B6-C85C6BCF0B63}" destId="{B76A5A45-9BA5-4C38-8556-0DCD41B20084}" srcOrd="0" destOrd="0" presId="urn:microsoft.com/office/officeart/2005/8/layout/vList5"/>
    <dgm:cxn modelId="{BEFB0805-9694-4CAA-A50D-4F9D29BDF588}" type="presParOf" srcId="{B76A5A45-9BA5-4C38-8556-0DCD41B20084}" destId="{6D0B6EF5-6896-41A1-8F28-FD56EA667C90}" srcOrd="0" destOrd="0" presId="urn:microsoft.com/office/officeart/2005/8/layout/vList5"/>
    <dgm:cxn modelId="{A6885EEA-A47E-465E-AAF7-0D726A407FCC}" type="presParOf" srcId="{6D0B6EF5-6896-41A1-8F28-FD56EA667C90}" destId="{72B18CEA-13BE-40A1-9D83-53BC58D4306D}" srcOrd="0" destOrd="0" presId="urn:microsoft.com/office/officeart/2005/8/layout/vList5"/>
    <dgm:cxn modelId="{9E8EE352-5D21-4F0D-A026-C7D3E8B9014C}" type="presParOf" srcId="{6D0B6EF5-6896-41A1-8F28-FD56EA667C90}" destId="{120653D0-727D-4E88-931A-58B255EF55E2}" srcOrd="1" destOrd="0" presId="urn:microsoft.com/office/officeart/2005/8/layout/vList5"/>
    <dgm:cxn modelId="{FB67D7BE-E7ED-443A-89AF-7B7B5C215569}" type="presParOf" srcId="{B76A5A45-9BA5-4C38-8556-0DCD41B20084}" destId="{2380AA36-C1D1-40AF-973C-1CA3B0C0315E}" srcOrd="1" destOrd="0" presId="urn:microsoft.com/office/officeart/2005/8/layout/vList5"/>
    <dgm:cxn modelId="{35B6D931-F52E-4DFE-B969-672F4B25DD20}" type="presParOf" srcId="{B76A5A45-9BA5-4C38-8556-0DCD41B20084}" destId="{48AC5AE0-A89B-4CBB-BC80-798C86DC52AE}" srcOrd="2" destOrd="0" presId="urn:microsoft.com/office/officeart/2005/8/layout/vList5"/>
    <dgm:cxn modelId="{CAEA3D17-1DC8-443C-9214-FBB18D1DBDFE}" type="presParOf" srcId="{48AC5AE0-A89B-4CBB-BC80-798C86DC52AE}" destId="{CFFD265F-5957-4D88-A884-4CA08389702F}" srcOrd="0" destOrd="0" presId="urn:microsoft.com/office/officeart/2005/8/layout/vList5"/>
    <dgm:cxn modelId="{E333CFFB-AF86-4D93-A34B-F306B8170012}" type="presParOf" srcId="{48AC5AE0-A89B-4CBB-BC80-798C86DC52AE}" destId="{376B7EE1-E5B7-49B7-9A85-48919E5B46C3}" srcOrd="1" destOrd="0" presId="urn:microsoft.com/office/officeart/2005/8/layout/vList5"/>
    <dgm:cxn modelId="{255EBA24-5099-4806-9A43-DF6A36B347F3}" type="presParOf" srcId="{B76A5A45-9BA5-4C38-8556-0DCD41B20084}" destId="{F27A142A-7C75-4DCA-9A20-C71DC5CC6CF5}" srcOrd="3" destOrd="0" presId="urn:microsoft.com/office/officeart/2005/8/layout/vList5"/>
    <dgm:cxn modelId="{6CE91150-7262-44B6-BEFA-7827E8AA03A9}" type="presParOf" srcId="{B76A5A45-9BA5-4C38-8556-0DCD41B20084}" destId="{50331AAF-980A-4DE8-96D8-298CA31D8A7B}" srcOrd="4" destOrd="0" presId="urn:microsoft.com/office/officeart/2005/8/layout/vList5"/>
    <dgm:cxn modelId="{52016693-03AB-4EDF-A99E-F7EBD5BEFBEB}" type="presParOf" srcId="{50331AAF-980A-4DE8-96D8-298CA31D8A7B}" destId="{13F0C5A9-EF5A-4D9A-8CEC-1E697E14E400}" srcOrd="0" destOrd="0" presId="urn:microsoft.com/office/officeart/2005/8/layout/vList5"/>
    <dgm:cxn modelId="{7572F73E-3065-472A-A06F-C138C9F64818}" type="presParOf" srcId="{50331AAF-980A-4DE8-96D8-298CA31D8A7B}" destId="{7BD09631-C5EE-468D-9B76-DA7286A042BE}" srcOrd="1" destOrd="0" presId="urn:microsoft.com/office/officeart/2005/8/layout/vList5"/>
    <dgm:cxn modelId="{F1F3AC05-9FF2-40CE-809F-D2C0C1E850BF}" type="presParOf" srcId="{B76A5A45-9BA5-4C38-8556-0DCD41B20084}" destId="{55A3D52F-AD80-4CF3-9C56-FA5BD208C854}" srcOrd="5" destOrd="0" presId="urn:microsoft.com/office/officeart/2005/8/layout/vList5"/>
    <dgm:cxn modelId="{B72D5E5F-615A-4B89-AB51-718AFB25DB52}" type="presParOf" srcId="{B76A5A45-9BA5-4C38-8556-0DCD41B20084}" destId="{BF09B65D-99B6-4731-ABF2-4A75F80C8BE1}" srcOrd="6" destOrd="0" presId="urn:microsoft.com/office/officeart/2005/8/layout/vList5"/>
    <dgm:cxn modelId="{08C62951-59B5-4687-956B-45F1844E4E6E}" type="presParOf" srcId="{BF09B65D-99B6-4731-ABF2-4A75F80C8BE1}" destId="{66664AE1-E494-4311-A7A6-C33D4410C49B}" srcOrd="0" destOrd="0" presId="urn:microsoft.com/office/officeart/2005/8/layout/vList5"/>
    <dgm:cxn modelId="{61A6097A-17C6-43A6-B547-C33411029311}" type="presParOf" srcId="{BF09B65D-99B6-4731-ABF2-4A75F80C8BE1}" destId="{908461E7-A9EB-4EF9-A507-3721364FE48E}" srcOrd="1" destOrd="0" presId="urn:microsoft.com/office/officeart/2005/8/layout/vList5"/>
    <dgm:cxn modelId="{09811697-4854-4771-A8B8-C2028AF6D928}" type="presParOf" srcId="{B76A5A45-9BA5-4C38-8556-0DCD41B20084}" destId="{DFEC8EEB-F3D1-4227-8AFC-7F7B7411D438}" srcOrd="7" destOrd="0" presId="urn:microsoft.com/office/officeart/2005/8/layout/vList5"/>
    <dgm:cxn modelId="{F13AAB5D-5DEE-416E-8300-229665877F52}" type="presParOf" srcId="{B76A5A45-9BA5-4C38-8556-0DCD41B20084}" destId="{23FCA9EE-F1FA-4E99-8FC1-F225B0F57D2B}" srcOrd="8" destOrd="0" presId="urn:microsoft.com/office/officeart/2005/8/layout/vList5"/>
    <dgm:cxn modelId="{B8942E33-0324-46CA-9AC4-301F68126484}" type="presParOf" srcId="{23FCA9EE-F1FA-4E99-8FC1-F225B0F57D2B}" destId="{D98A2FA4-419C-4692-884D-9661CE1342C4}" srcOrd="0" destOrd="0" presId="urn:microsoft.com/office/officeart/2005/8/layout/vList5"/>
    <dgm:cxn modelId="{521E83F1-83D4-4D29-B620-CB18CB58DECD}" type="presParOf" srcId="{23FCA9EE-F1FA-4E99-8FC1-F225B0F57D2B}" destId="{A5E4BD09-4E90-4804-8FCF-9B7D65E255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653D0-727D-4E88-931A-58B255EF55E2}">
      <dsp:nvSpPr>
        <dsp:cNvPr id="0" name=""/>
        <dsp:cNvSpPr/>
      </dsp:nvSpPr>
      <dsp:spPr>
        <a:xfrm rot="5400000">
          <a:off x="7147372" y="-3140845"/>
          <a:ext cx="567101" cy="6993810"/>
        </a:xfrm>
        <a:prstGeom prst="round2SameRect">
          <a:avLst/>
        </a:prstGeom>
        <a:solidFill>
          <a:schemeClr val="accent5">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755650">
            <a:lnSpc>
              <a:spcPct val="90000"/>
            </a:lnSpc>
            <a:spcBef>
              <a:spcPct val="0"/>
            </a:spcBef>
            <a:spcAft>
              <a:spcPct val="15000"/>
            </a:spcAft>
            <a:buNone/>
          </a:pPr>
          <a:r>
            <a:rPr lang="en-US" sz="1700" kern="1200">
              <a:solidFill>
                <a:schemeClr val="tx1"/>
              </a:solidFill>
            </a:rPr>
            <a:t>For six weeks, provide 1 hour per week for meeting/mentoring sessions.</a:t>
          </a:r>
        </a:p>
      </dsp:txBody>
      <dsp:txXfrm rot="-5400000">
        <a:off x="3934018" y="100193"/>
        <a:ext cx="6966126" cy="511733"/>
      </dsp:txXfrm>
    </dsp:sp>
    <dsp:sp modelId="{72B18CEA-13BE-40A1-9D83-53BC58D4306D}">
      <dsp:nvSpPr>
        <dsp:cNvPr id="0" name=""/>
        <dsp:cNvSpPr/>
      </dsp:nvSpPr>
      <dsp:spPr>
        <a:xfrm>
          <a:off x="0" y="1621"/>
          <a:ext cx="3934018" cy="708877"/>
        </a:xfrm>
        <a:prstGeom prst="roundRect">
          <a:avLst/>
        </a:prstGeom>
        <a:solidFill>
          <a:srgbClr val="5DD3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Calibri Light" panose="020F0302020204030204"/>
            </a:rPr>
            <a:t>Meetings</a:t>
          </a:r>
          <a:endParaRPr lang="en-US" sz="3600" kern="1200">
            <a:solidFill>
              <a:schemeClr val="tx1"/>
            </a:solidFill>
          </a:endParaRPr>
        </a:p>
      </dsp:txBody>
      <dsp:txXfrm>
        <a:off x="34605" y="36226"/>
        <a:ext cx="3864808" cy="639667"/>
      </dsp:txXfrm>
    </dsp:sp>
    <dsp:sp modelId="{376B7EE1-E5B7-49B7-9A85-48919E5B46C3}">
      <dsp:nvSpPr>
        <dsp:cNvPr id="0" name=""/>
        <dsp:cNvSpPr/>
      </dsp:nvSpPr>
      <dsp:spPr>
        <a:xfrm rot="5400000">
          <a:off x="7147372" y="-2396524"/>
          <a:ext cx="567101" cy="6993810"/>
        </a:xfrm>
        <a:prstGeom prst="round2SameRect">
          <a:avLst/>
        </a:prstGeom>
        <a:solidFill>
          <a:schemeClr val="accent5">
            <a:lumMod val="40000"/>
            <a:lumOff val="60000"/>
            <a:alpha val="9000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755650">
            <a:lnSpc>
              <a:spcPct val="90000"/>
            </a:lnSpc>
            <a:spcBef>
              <a:spcPct val="0"/>
            </a:spcBef>
            <a:spcAft>
              <a:spcPct val="15000"/>
            </a:spcAft>
            <a:buNone/>
          </a:pPr>
          <a:r>
            <a:rPr lang="en-US" sz="1700" kern="1200">
              <a:solidFill>
                <a:schemeClr val="tx1"/>
              </a:solidFill>
            </a:rPr>
            <a:t>Answer standardized questions (asked by the student) during sessions about practical implementations of cybersecurity practices.</a:t>
          </a:r>
        </a:p>
      </dsp:txBody>
      <dsp:txXfrm rot="-5400000">
        <a:off x="3934018" y="844514"/>
        <a:ext cx="6966126" cy="511733"/>
      </dsp:txXfrm>
    </dsp:sp>
    <dsp:sp modelId="{CFFD265F-5957-4D88-A884-4CA08389702F}">
      <dsp:nvSpPr>
        <dsp:cNvPr id="0" name=""/>
        <dsp:cNvSpPr/>
      </dsp:nvSpPr>
      <dsp:spPr>
        <a:xfrm>
          <a:off x="0" y="745942"/>
          <a:ext cx="3934018" cy="708877"/>
        </a:xfrm>
        <a:prstGeom prst="roundRect">
          <a:avLst/>
        </a:prstGeom>
        <a:solidFill>
          <a:srgbClr val="5DD3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Calibri Light" panose="020F0302020204030204"/>
            </a:rPr>
            <a:t>Discuss</a:t>
          </a:r>
          <a:endParaRPr lang="en-US" sz="3600" kern="1200">
            <a:solidFill>
              <a:schemeClr val="tx1"/>
            </a:solidFill>
          </a:endParaRPr>
        </a:p>
      </dsp:txBody>
      <dsp:txXfrm>
        <a:off x="34605" y="780547"/>
        <a:ext cx="3864808" cy="639667"/>
      </dsp:txXfrm>
    </dsp:sp>
    <dsp:sp modelId="{7BD09631-C5EE-468D-9B76-DA7286A042BE}">
      <dsp:nvSpPr>
        <dsp:cNvPr id="0" name=""/>
        <dsp:cNvSpPr/>
      </dsp:nvSpPr>
      <dsp:spPr>
        <a:xfrm rot="5400000">
          <a:off x="7147372" y="-1652202"/>
          <a:ext cx="567101" cy="6993810"/>
        </a:xfrm>
        <a:prstGeom prst="round2SameRect">
          <a:avLst/>
        </a:prstGeom>
        <a:solidFill>
          <a:schemeClr val="accent5">
            <a:lumMod val="40000"/>
            <a:lumOff val="60000"/>
            <a:alpha val="9000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755650">
            <a:lnSpc>
              <a:spcPct val="90000"/>
            </a:lnSpc>
            <a:spcBef>
              <a:spcPct val="0"/>
            </a:spcBef>
            <a:spcAft>
              <a:spcPct val="15000"/>
            </a:spcAft>
            <a:buNone/>
          </a:pPr>
          <a:r>
            <a:rPr lang="en-US" sz="1700" kern="1200">
              <a:solidFill>
                <a:schemeClr val="tx1"/>
              </a:solidFill>
            </a:rPr>
            <a:t>Provide professional/soft skills feedback during sessions.</a:t>
          </a:r>
        </a:p>
      </dsp:txBody>
      <dsp:txXfrm rot="-5400000">
        <a:off x="3934018" y="1588836"/>
        <a:ext cx="6966126" cy="511733"/>
      </dsp:txXfrm>
    </dsp:sp>
    <dsp:sp modelId="{13F0C5A9-EF5A-4D9A-8CEC-1E697E14E400}">
      <dsp:nvSpPr>
        <dsp:cNvPr id="0" name=""/>
        <dsp:cNvSpPr/>
      </dsp:nvSpPr>
      <dsp:spPr>
        <a:xfrm>
          <a:off x="0" y="1490263"/>
          <a:ext cx="3934018" cy="708877"/>
        </a:xfrm>
        <a:prstGeom prst="roundRect">
          <a:avLst/>
        </a:prstGeom>
        <a:solidFill>
          <a:srgbClr val="5DD3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Calibri Light" panose="020F0302020204030204"/>
            </a:rPr>
            <a:t>Feedback</a:t>
          </a:r>
          <a:endParaRPr lang="en-US" sz="3600" kern="1200">
            <a:solidFill>
              <a:schemeClr val="tx1"/>
            </a:solidFill>
          </a:endParaRPr>
        </a:p>
      </dsp:txBody>
      <dsp:txXfrm>
        <a:off x="34605" y="1524868"/>
        <a:ext cx="3864808" cy="639667"/>
      </dsp:txXfrm>
    </dsp:sp>
    <dsp:sp modelId="{908461E7-A9EB-4EF9-A507-3721364FE48E}">
      <dsp:nvSpPr>
        <dsp:cNvPr id="0" name=""/>
        <dsp:cNvSpPr/>
      </dsp:nvSpPr>
      <dsp:spPr>
        <a:xfrm rot="5400000">
          <a:off x="7147372" y="-907881"/>
          <a:ext cx="567101" cy="6993810"/>
        </a:xfrm>
        <a:prstGeom prst="round2SameRect">
          <a:avLst/>
        </a:prstGeom>
        <a:solidFill>
          <a:schemeClr val="accent5">
            <a:lumMod val="40000"/>
            <a:lumOff val="60000"/>
            <a:alpha val="9000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755650" rtl="0">
            <a:lnSpc>
              <a:spcPct val="90000"/>
            </a:lnSpc>
            <a:spcBef>
              <a:spcPct val="0"/>
            </a:spcBef>
            <a:spcAft>
              <a:spcPct val="15000"/>
            </a:spcAft>
            <a:buNone/>
          </a:pPr>
          <a:r>
            <a:rPr lang="en-US" sz="1700" kern="1200">
              <a:solidFill>
                <a:schemeClr val="tx1"/>
              </a:solidFill>
            </a:rPr>
            <a:t>Upon program completion, provide short feedback </a:t>
          </a:r>
          <a:r>
            <a:rPr lang="en-US" sz="1700" kern="1200">
              <a:solidFill>
                <a:schemeClr val="tx1"/>
              </a:solidFill>
              <a:latin typeface="Calibri Light" panose="020F0302020204030204"/>
            </a:rPr>
            <a:t>or suggestions regarding</a:t>
          </a:r>
          <a:r>
            <a:rPr lang="en-US" sz="1700" kern="1200">
              <a:solidFill>
                <a:schemeClr val="tx1"/>
              </a:solidFill>
            </a:rPr>
            <a:t> the student and the experience.</a:t>
          </a:r>
        </a:p>
      </dsp:txBody>
      <dsp:txXfrm rot="-5400000">
        <a:off x="3934018" y="2333157"/>
        <a:ext cx="6966126" cy="511733"/>
      </dsp:txXfrm>
    </dsp:sp>
    <dsp:sp modelId="{66664AE1-E494-4311-A7A6-C33D4410C49B}">
      <dsp:nvSpPr>
        <dsp:cNvPr id="0" name=""/>
        <dsp:cNvSpPr/>
      </dsp:nvSpPr>
      <dsp:spPr>
        <a:xfrm>
          <a:off x="0" y="2234585"/>
          <a:ext cx="3934018" cy="708877"/>
        </a:xfrm>
        <a:prstGeom prst="roundRect">
          <a:avLst/>
        </a:prstGeom>
        <a:solidFill>
          <a:srgbClr val="5DD3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Calibri Light" panose="020F0302020204030204"/>
            </a:rPr>
            <a:t>Suggestions</a:t>
          </a:r>
          <a:endParaRPr lang="en-US" sz="3600" kern="1200">
            <a:solidFill>
              <a:schemeClr val="tx1"/>
            </a:solidFill>
          </a:endParaRPr>
        </a:p>
      </dsp:txBody>
      <dsp:txXfrm>
        <a:off x="34605" y="2269190"/>
        <a:ext cx="3864808" cy="639667"/>
      </dsp:txXfrm>
    </dsp:sp>
    <dsp:sp modelId="{A5E4BD09-4E90-4804-8FCF-9B7D65E2550E}">
      <dsp:nvSpPr>
        <dsp:cNvPr id="0" name=""/>
        <dsp:cNvSpPr/>
      </dsp:nvSpPr>
      <dsp:spPr>
        <a:xfrm rot="5400000">
          <a:off x="7147372" y="-163560"/>
          <a:ext cx="567101" cy="6993810"/>
        </a:xfrm>
        <a:prstGeom prst="round2SameRect">
          <a:avLst/>
        </a:prstGeom>
        <a:solidFill>
          <a:schemeClr val="accent5">
            <a:lumMod val="40000"/>
            <a:lumOff val="60000"/>
            <a:alpha val="9000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755650">
            <a:lnSpc>
              <a:spcPct val="90000"/>
            </a:lnSpc>
            <a:spcBef>
              <a:spcPct val="0"/>
            </a:spcBef>
            <a:spcAft>
              <a:spcPct val="15000"/>
            </a:spcAft>
            <a:buNone/>
          </a:pPr>
          <a:r>
            <a:rPr lang="en-US" sz="1700" kern="1200">
              <a:solidFill>
                <a:schemeClr val="tx1"/>
              </a:solidFill>
            </a:rPr>
            <a:t>Act in a professional manner.</a:t>
          </a:r>
        </a:p>
      </dsp:txBody>
      <dsp:txXfrm rot="-5400000">
        <a:off x="3934018" y="3077478"/>
        <a:ext cx="6966126" cy="511733"/>
      </dsp:txXfrm>
    </dsp:sp>
    <dsp:sp modelId="{D98A2FA4-419C-4692-884D-9661CE1342C4}">
      <dsp:nvSpPr>
        <dsp:cNvPr id="0" name=""/>
        <dsp:cNvSpPr/>
      </dsp:nvSpPr>
      <dsp:spPr>
        <a:xfrm>
          <a:off x="0" y="2978906"/>
          <a:ext cx="3934018" cy="708877"/>
        </a:xfrm>
        <a:prstGeom prst="roundRect">
          <a:avLst/>
        </a:prstGeom>
        <a:solidFill>
          <a:srgbClr val="5DD3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solidFill>
                <a:schemeClr val="tx1"/>
              </a:solidFill>
              <a:latin typeface="Calibri Light" panose="020F0302020204030204"/>
            </a:rPr>
            <a:t>Be Professional</a:t>
          </a:r>
          <a:endParaRPr lang="en-US" sz="3600" kern="1200">
            <a:solidFill>
              <a:schemeClr val="tx1"/>
            </a:solidFill>
          </a:endParaRPr>
        </a:p>
      </dsp:txBody>
      <dsp:txXfrm>
        <a:off x="34605" y="3013511"/>
        <a:ext cx="3864808" cy="63966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67FB-385C-403C-89E0-17A6CAAC1420}"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42B8-E5FB-4407-FF4D-3170C1F2F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38D36-DD66-D7AE-284A-B25B8AD1C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C0974-1CD4-2D18-44A5-17C264E876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A062DF-CEE6-85B9-97DF-A2A1098355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0612-2F45-41AD-A8EE-EDD466194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29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82D21-C031-A091-D237-22088ACE9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B8BE0-C755-457F-3846-C6531E9EB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8648D-3ACE-06F0-1D4B-4A9A36AA654F}"/>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4489AB31-47A7-4D71-ED13-23830172E9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33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1D06-C711-0C9E-3D4B-79747E173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89703-2FF7-027C-B17A-458D3355D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61247-FE13-340C-A830-DBD580E567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 image title slide  - Any text that looks black is HEX code </a:t>
            </a:r>
            <a:r>
              <a:rPr lang="en-US">
                <a:effectLst/>
                <a:latin typeface="Helvetica" pitchFamily="2" charset="0"/>
              </a:rPr>
              <a:t>414042. </a:t>
            </a:r>
          </a:p>
        </p:txBody>
      </p:sp>
      <p:sp>
        <p:nvSpPr>
          <p:cNvPr id="4" name="Slide Number Placeholder 3">
            <a:extLst>
              <a:ext uri="{FF2B5EF4-FFF2-40B4-BE49-F238E27FC236}">
                <a16:creationId xmlns:a16="http://schemas.microsoft.com/office/drawing/2014/main" id="{F75AFE46-940B-28E8-46FE-B7BC9F2E7B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00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88FE1-AFE6-44FE-BCC0-C69EEED11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F603E-C58A-BB46-2402-EAE7DFCFA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6C58C-F258-68B3-02FD-E4336AFC1155}"/>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B8A610F9-2675-7D17-C080-B5060BFB879C}"/>
              </a:ext>
            </a:extLst>
          </p:cNvPr>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21</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107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75947">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24</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4BD21-A169-4709-8B57-9856BEAA8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7B5EF-9F90-D3D1-864F-763A0261A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E0C3D-E965-5AFA-F391-6AAC08F382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a:extLst>
              <a:ext uri="{FF2B5EF4-FFF2-40B4-BE49-F238E27FC236}">
                <a16:creationId xmlns:a16="http://schemas.microsoft.com/office/drawing/2014/main" id="{98820228-B718-E7F2-0A3C-B1FFC570C3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246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marL="0" marR="0" lvl="0" indent="0" algn="r" defTabSz="966612" rtl="0" eaLnBrk="1" fontAlgn="auto" latinLnBrk="0" hangingPunct="1">
              <a:lnSpc>
                <a:spcPct val="100000"/>
              </a:lnSpc>
              <a:spcBef>
                <a:spcPts val="0"/>
              </a:spcBef>
              <a:spcAft>
                <a:spcPts val="0"/>
              </a:spcAft>
              <a:buClrTx/>
              <a:buSzTx/>
              <a:buFontTx/>
              <a:buNone/>
              <a:tabLst/>
              <a:defRPr/>
            </a:pPr>
            <a:fld id="{8530193B-564F-4854-8A52-728F3FB19C85}" type="slidenum">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28</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63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CAB8-86F9-E093-D565-246E4D454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326C-E7ED-54D9-9DC0-22059DA9E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6F7-E633-ABA4-33ED-05DFE327F3AC}"/>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A8F4DE83-1B05-7ABA-C854-100617C92332}"/>
              </a:ext>
            </a:extLst>
          </p:cNvPr>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29</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32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30</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31</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32</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30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0612-2F45-41AD-A8EE-EDD466194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08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0612-2F45-41AD-A8EE-EDD466194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0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0612-2F45-41AD-A8EE-EDD466194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7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0612-2F45-41AD-A8EE-EDD466194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56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5F4B1-EA8F-8F6F-FB2E-584681F84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CC32F-D05B-F262-39D1-7B95E722E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B5952-9DAB-3443-63F1-356811A8FA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DD0BE6-BCB1-6C7B-0A85-45B224C17E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0612-2F45-41AD-A8EE-EDD466194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8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8048C-5251-9604-798C-6EDDB6650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992B9-A6E8-F6E2-72B4-E6034A4AE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C1F6D-234F-0885-9082-7434C796DA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4521D9-1648-ED7B-3A6B-7E2BC0463C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0612-2F45-41AD-A8EE-EDD466194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43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CF221-D540-C756-86B6-CF63957CF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2E340-5E99-DE55-462E-F4ADE7715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DF9C8-07C7-0CB1-9988-B6040BC311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FFF889-938E-0FAC-37BE-1C54A9A944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0612-2F45-41AD-A8EE-EDD466194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83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3597484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CD87-DB32-DD2C-0FBC-1F27D5295D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D24838-F4AA-2D6B-FC88-6B987A88E5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A4A566-65F4-973D-D15D-D0645A65B995}"/>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5" name="Footer Placeholder 4">
            <a:extLst>
              <a:ext uri="{FF2B5EF4-FFF2-40B4-BE49-F238E27FC236}">
                <a16:creationId xmlns:a16="http://schemas.microsoft.com/office/drawing/2014/main" id="{0487BF72-D752-ABAF-8A43-26D516B51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E490E-A9AA-55D8-2BE3-E3FDAD2C8443}"/>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3028345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39EA-49D0-DCA7-A21F-B4456CBD68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8B59A-2ED7-5253-FA9C-3EB18DF2A7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ABBD0-9470-A3A7-2FA0-5D97799ACB05}"/>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5" name="Footer Placeholder 4">
            <a:extLst>
              <a:ext uri="{FF2B5EF4-FFF2-40B4-BE49-F238E27FC236}">
                <a16:creationId xmlns:a16="http://schemas.microsoft.com/office/drawing/2014/main" id="{97C83CE4-5CB0-0522-2E5C-54067F3D5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250BB-1ED9-DF13-7A7B-AD18CE5969FB}"/>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3933600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66F85-A9B7-7CE2-721F-3AACFDE3DC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3E1B19-EE19-2613-54D2-F61569579F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0E39B-29A3-5342-5FB2-6E2A6A997910}"/>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5" name="Footer Placeholder 4">
            <a:extLst>
              <a:ext uri="{FF2B5EF4-FFF2-40B4-BE49-F238E27FC236}">
                <a16:creationId xmlns:a16="http://schemas.microsoft.com/office/drawing/2014/main" id="{2B83F6F1-FCE3-B8D3-A9F7-BD8D2C7A6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0DB44-FBA7-80E1-1263-5FBB838BFED0}"/>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3075200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67AC-6D9E-B98E-FDA1-3ACFC8FCF8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67F8D-CDE6-08E5-6A68-69AEE7872F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2F8860-8FF2-4C79-E4A2-D13E397816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E7C0F7-EC78-A9A6-E726-D2536DC549B8}"/>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6" name="Footer Placeholder 5">
            <a:extLst>
              <a:ext uri="{FF2B5EF4-FFF2-40B4-BE49-F238E27FC236}">
                <a16:creationId xmlns:a16="http://schemas.microsoft.com/office/drawing/2014/main" id="{0BCA772F-C390-49CD-9D37-AE4FCB31E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744F0-4482-8C4C-7550-39C0920DF5EF}"/>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714306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6912-AA37-CB9F-2493-E5DC729AD2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4423D0-5886-6DC3-F242-BDD747E30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F73C03-B3BE-7B65-92C4-B877234B0B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555702-6D37-C4D9-F129-9166861852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6EDD8-5B19-0B69-CE3B-0F657D9E0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6D6CF4-7C02-02A1-503B-C6CDA5841936}"/>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8" name="Footer Placeholder 7">
            <a:extLst>
              <a:ext uri="{FF2B5EF4-FFF2-40B4-BE49-F238E27FC236}">
                <a16:creationId xmlns:a16="http://schemas.microsoft.com/office/drawing/2014/main" id="{9C674268-8A1C-298A-50B8-1DD762F1E1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47365D-FFDD-AAF3-CF88-7E9C50936816}"/>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1732212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12BE-20A8-A566-4BD2-EEE2B289B8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B6A9C3-B34B-AA5C-FA6A-9376E703C5D4}"/>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4" name="Footer Placeholder 3">
            <a:extLst>
              <a:ext uri="{FF2B5EF4-FFF2-40B4-BE49-F238E27FC236}">
                <a16:creationId xmlns:a16="http://schemas.microsoft.com/office/drawing/2014/main" id="{DF9D9324-05B4-49B8-C258-A9860704CE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AF1EC-563C-B0CA-C44B-45093484F5F2}"/>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2800576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7393F4-AB09-55DF-22A8-76272DE49806}"/>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3" name="Footer Placeholder 2">
            <a:extLst>
              <a:ext uri="{FF2B5EF4-FFF2-40B4-BE49-F238E27FC236}">
                <a16:creationId xmlns:a16="http://schemas.microsoft.com/office/drawing/2014/main" id="{E164BDAC-13B6-7C24-3429-0E6457C2A4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0BEEED-F7F2-06D1-C80D-7C806C29970F}"/>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2261894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4B1A-5F32-4117-3526-C609E360B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9C9C57-E691-50E1-5CD7-720EBE6A3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ACFCC9-ACC7-F51E-A026-7EDA75A3C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6FB5B-40EC-3770-2E93-056F1E809BB7}"/>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6" name="Footer Placeholder 5">
            <a:extLst>
              <a:ext uri="{FF2B5EF4-FFF2-40B4-BE49-F238E27FC236}">
                <a16:creationId xmlns:a16="http://schemas.microsoft.com/office/drawing/2014/main" id="{B83973BC-5C21-DEC2-C96C-61CE376FD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BC4D6-2509-BD2A-B9D5-F48101A64C52}"/>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6990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A558-31B5-2FA9-711B-1C4FE2C8B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99815-D365-2BBF-44C6-0402E9E2E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BE7A4D-0397-040F-A0EC-7AB7AEB00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09B6F8-0BC9-BC28-A661-6EE50015528F}"/>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6" name="Footer Placeholder 5">
            <a:extLst>
              <a:ext uri="{FF2B5EF4-FFF2-40B4-BE49-F238E27FC236}">
                <a16:creationId xmlns:a16="http://schemas.microsoft.com/office/drawing/2014/main" id="{EC7C4C78-7735-BBBD-AD48-301D4E931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DF45F-0A51-D9F8-6939-139CE047B2BC}"/>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364792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9E9C-FA39-CDAA-1FC7-B00353137C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D7B74B-D84D-78E7-24FD-7183FF2B0D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6A59A-3D6C-CE57-5A87-549566F6C1B6}"/>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5" name="Footer Placeholder 4">
            <a:extLst>
              <a:ext uri="{FF2B5EF4-FFF2-40B4-BE49-F238E27FC236}">
                <a16:creationId xmlns:a16="http://schemas.microsoft.com/office/drawing/2014/main" id="{D2D49A40-759A-D326-5B6D-73C0ED131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F4B3C-4A64-65F2-D2C8-1E1238109136}"/>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1184509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E8E9D-5ABE-B93E-F3A5-8C4F587FC7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D63796-75B0-A9F9-C3B0-7B02C41EB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0D60C-70F8-BABE-D27F-4C8255CF3E64}"/>
              </a:ext>
            </a:extLst>
          </p:cNvPr>
          <p:cNvSpPr>
            <a:spLocks noGrp="1"/>
          </p:cNvSpPr>
          <p:nvPr>
            <p:ph type="dt" sz="half" idx="10"/>
          </p:nvPr>
        </p:nvSpPr>
        <p:spPr/>
        <p:txBody>
          <a:bodyPr/>
          <a:lstStyle/>
          <a:p>
            <a:fld id="{9F569714-84F4-475F-A496-B49C0F84CDF6}" type="datetimeFigureOut">
              <a:rPr lang="en-US" smtClean="0"/>
              <a:t>1/14/2026</a:t>
            </a:fld>
            <a:endParaRPr lang="en-US"/>
          </a:p>
        </p:txBody>
      </p:sp>
      <p:sp>
        <p:nvSpPr>
          <p:cNvPr id="5" name="Footer Placeholder 4">
            <a:extLst>
              <a:ext uri="{FF2B5EF4-FFF2-40B4-BE49-F238E27FC236}">
                <a16:creationId xmlns:a16="http://schemas.microsoft.com/office/drawing/2014/main" id="{C5D20A1D-D249-B00C-EFDA-44F3668A1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AC8E8-8776-CADB-CBCE-74F0A878B6CD}"/>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1752392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with Image w/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B4F7B-0E64-BA41-9D78-F73A42045E9C}"/>
              </a:ext>
            </a:extLst>
          </p:cNvPr>
          <p:cNvSpPr>
            <a:spLocks noGrp="1"/>
          </p:cNvSpPr>
          <p:nvPr>
            <p:ph idx="1"/>
          </p:nvPr>
        </p:nvSpPr>
        <p:spPr>
          <a:xfrm>
            <a:off x="726831" y="1850888"/>
            <a:ext cx="6400801" cy="3635512"/>
          </a:xfrm>
        </p:spPr>
        <p:txBody>
          <a:bodyPr>
            <a:normAutofit/>
          </a:bodyPr>
          <a:lstStyle>
            <a:lvl1pPr marL="0" indent="0">
              <a:lnSpc>
                <a:spcPct val="15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5C9831B0-808D-8A42-9C6C-3CE2CD91DE62}"/>
              </a:ext>
            </a:extLst>
          </p:cNvPr>
          <p:cNvSpPr>
            <a:spLocks noGrp="1"/>
          </p:cNvSpPr>
          <p:nvPr>
            <p:ph type="ftr" sz="quarter" idx="11"/>
          </p:nvPr>
        </p:nvSpPr>
        <p:spPr/>
        <p:txBody>
          <a:bodyPr/>
          <a:lstStyle/>
          <a:p>
            <a:r>
              <a:rPr lang="en-US"/>
              <a:t>vita.virginia.gov  |  © 2020 Virginia IT Agency</a:t>
            </a:r>
          </a:p>
        </p:txBody>
      </p:sp>
      <p:sp>
        <p:nvSpPr>
          <p:cNvPr id="6" name="Slide Number Placeholder 5">
            <a:extLst>
              <a:ext uri="{FF2B5EF4-FFF2-40B4-BE49-F238E27FC236}">
                <a16:creationId xmlns:a16="http://schemas.microsoft.com/office/drawing/2014/main" id="{5F772892-24B9-E746-958F-69095CBB7BAC}"/>
              </a:ext>
            </a:extLst>
          </p:cNvPr>
          <p:cNvSpPr>
            <a:spLocks noGrp="1"/>
          </p:cNvSpPr>
          <p:nvPr>
            <p:ph type="sldNum" sz="quarter" idx="12"/>
          </p:nvPr>
        </p:nvSpPr>
        <p:spPr/>
        <p:txBody>
          <a:bodyPr/>
          <a:lstStyle/>
          <a:p>
            <a:fld id="{ED980394-C61A-8D49-9D34-523B6D454B4C}" type="slidenum">
              <a:rPr lang="en-US" smtClean="0"/>
              <a:t>‹#›</a:t>
            </a:fld>
            <a:endParaRPr lang="en-US"/>
          </a:p>
        </p:txBody>
      </p:sp>
      <p:sp>
        <p:nvSpPr>
          <p:cNvPr id="10" name="Text Placeholder 9">
            <a:extLst>
              <a:ext uri="{FF2B5EF4-FFF2-40B4-BE49-F238E27FC236}">
                <a16:creationId xmlns:a16="http://schemas.microsoft.com/office/drawing/2014/main" id="{498160E7-B8F0-214B-B5A4-A90D1851590E}"/>
              </a:ext>
            </a:extLst>
          </p:cNvPr>
          <p:cNvSpPr>
            <a:spLocks noGrp="1"/>
          </p:cNvSpPr>
          <p:nvPr>
            <p:ph type="body" sz="quarter" idx="13" hasCustomPrompt="1"/>
          </p:nvPr>
        </p:nvSpPr>
        <p:spPr>
          <a:xfrm>
            <a:off x="726832" y="1155700"/>
            <a:ext cx="6400800" cy="456648"/>
          </a:xfrm>
        </p:spPr>
        <p:txBody>
          <a:bodyPr anchor="ctr">
            <a:noAutofit/>
          </a:bodyPr>
          <a:lstStyle>
            <a:lvl1pPr marL="0" indent="0">
              <a:buNone/>
              <a:defRPr sz="2200" b="1" i="0" cap="all" baseline="0">
                <a:latin typeface="Rajdhani SemiBold" panose="02000000000000000000" pitchFamily="2" charset="77"/>
                <a:cs typeface="Rajdhani SemiBold" panose="02000000000000000000" pitchFamily="2" charset="77"/>
              </a:defRPr>
            </a:lvl1pPr>
          </a:lstStyle>
          <a:p>
            <a:pPr lvl="0"/>
            <a:r>
              <a:rPr lang="en-US"/>
              <a:t>PAGE TITLE</a:t>
            </a:r>
          </a:p>
        </p:txBody>
      </p:sp>
      <p:sp>
        <p:nvSpPr>
          <p:cNvPr id="11" name="Title Placeholder 1">
            <a:extLst>
              <a:ext uri="{FF2B5EF4-FFF2-40B4-BE49-F238E27FC236}">
                <a16:creationId xmlns:a16="http://schemas.microsoft.com/office/drawing/2014/main" id="{22A5FFC6-9037-EE4A-AC89-1E08EDC24349}"/>
              </a:ext>
            </a:extLst>
          </p:cNvPr>
          <p:cNvSpPr>
            <a:spLocks noGrp="1"/>
          </p:cNvSpPr>
          <p:nvPr>
            <p:ph type="title" hasCustomPrompt="1"/>
          </p:nvPr>
        </p:nvSpPr>
        <p:spPr>
          <a:xfrm>
            <a:off x="726831" y="46893"/>
            <a:ext cx="10515600" cy="823790"/>
          </a:xfrm>
          <a:prstGeom prst="rect">
            <a:avLst/>
          </a:prstGeom>
        </p:spPr>
        <p:txBody>
          <a:bodyPr vert="horz" lIns="91440" tIns="45720" rIns="91440" bIns="45720" rtlCol="0" anchor="ctr">
            <a:normAutofit/>
          </a:bodyPr>
          <a:lstStyle/>
          <a:p>
            <a:r>
              <a:rPr lang="en-US"/>
              <a:t>Section title</a:t>
            </a:r>
          </a:p>
        </p:txBody>
      </p:sp>
      <p:sp>
        <p:nvSpPr>
          <p:cNvPr id="9" name="Picture Placeholder 3">
            <a:extLst>
              <a:ext uri="{FF2B5EF4-FFF2-40B4-BE49-F238E27FC236}">
                <a16:creationId xmlns:a16="http://schemas.microsoft.com/office/drawing/2014/main" id="{58254FC7-B688-904E-86D5-2753BFB565F1}"/>
              </a:ext>
            </a:extLst>
          </p:cNvPr>
          <p:cNvSpPr>
            <a:spLocks noGrp="1"/>
          </p:cNvSpPr>
          <p:nvPr>
            <p:ph type="pic" sz="quarter" idx="15"/>
          </p:nvPr>
        </p:nvSpPr>
        <p:spPr>
          <a:xfrm>
            <a:off x="7502525" y="799252"/>
            <a:ext cx="4689475" cy="5248331"/>
          </a:xfrm>
        </p:spPr>
        <p:txBody>
          <a:bodyPr/>
          <a:lstStyle/>
          <a:p>
            <a:r>
              <a:rPr lang="en-US"/>
              <a:t>Click icon to add picture</a:t>
            </a:r>
          </a:p>
        </p:txBody>
      </p:sp>
    </p:spTree>
    <p:extLst>
      <p:ext uri="{BB962C8B-B14F-4D97-AF65-F5344CB8AC3E}">
        <p14:creationId xmlns:p14="http://schemas.microsoft.com/office/powerpoint/2010/main" val="2952677811"/>
      </p:ext>
    </p:extLst>
  </p:cSld>
  <p:clrMapOvr>
    <a:masterClrMapping/>
  </p:clrMapOvr>
  <mc:AlternateContent xmlns:mc="http://schemas.openxmlformats.org/markup-compatibility/2006" xmlns:p14="http://schemas.microsoft.com/office/powerpoint/2010/main">
    <mc:Choice Requires="p14">
      <p:transition p14:dur="0" advTm="40965"/>
    </mc:Choice>
    <mc:Fallback xmlns="">
      <p:transition advTm="40965"/>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06309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20506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2140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2548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1773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4507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68257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01509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9949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5928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1963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020913"/>
        </a:solidFill>
        <a:effectLst/>
      </p:bgPr>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505CEA1E-ED12-4E19-86CE-FC6F7D1300BF}"/>
              </a:ext>
            </a:extLst>
          </p:cNvPr>
          <p:cNvSpPr>
            <a:spLocks noGrp="1"/>
          </p:cNvSpPr>
          <p:nvPr>
            <p:ph type="title"/>
          </p:nvPr>
        </p:nvSpPr>
        <p:spPr>
          <a:xfrm>
            <a:off x="746284" y="1229925"/>
            <a:ext cx="10515600" cy="1325563"/>
          </a:xfrm>
          <a:prstGeom prst="rect">
            <a:avLst/>
          </a:prstGeom>
        </p:spPr>
        <p:txBody>
          <a:bodyPr vert="horz" lIns="91440" tIns="45720" rIns="91440" bIns="45720" rtlCol="0" anchor="ctr">
            <a:normAutofit/>
          </a:bodyPr>
          <a:lstStyle>
            <a:lvl1pPr>
              <a:defRPr>
                <a:solidFill>
                  <a:srgbClr val="C3D5D4"/>
                </a:solidFill>
                <a:latin typeface="Urbanist SemiBold" panose="020B0A04040200000203" pitchFamily="34" charset="0"/>
                <a:ea typeface="Urbanist SemiBold" panose="020B0A04040200000203" pitchFamily="34" charset="0"/>
                <a:cs typeface="Urbanist SemiBold" panose="020B0A04040200000203" pitchFamily="34" charset="0"/>
              </a:defRPr>
            </a:lvl1pPr>
          </a:lstStyle>
          <a:p>
            <a:r>
              <a:rPr lang="en-US"/>
              <a:t>Click to edit Master title style</a:t>
            </a:r>
            <a:endParaRPr lang="en-GB"/>
          </a:p>
        </p:txBody>
      </p:sp>
    </p:spTree>
    <p:extLst>
      <p:ext uri="{BB962C8B-B14F-4D97-AF65-F5344CB8AC3E}">
        <p14:creationId xmlns:p14="http://schemas.microsoft.com/office/powerpoint/2010/main" val="2910308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BA91-E087-1015-C0B2-8BBEFFE531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17A169-A288-B9C8-F9E2-3C869D9FCE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6C3A52-217F-D82A-EA7E-ACD4C42A5C28}"/>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5" name="Footer Placeholder 4">
            <a:extLst>
              <a:ext uri="{FF2B5EF4-FFF2-40B4-BE49-F238E27FC236}">
                <a16:creationId xmlns:a16="http://schemas.microsoft.com/office/drawing/2014/main" id="{EF2D87E7-19D5-39A9-B433-88C756F2B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99FF9-D0F4-635F-7050-F926A79289F0}"/>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373401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F08E-D42F-1A7C-F89D-DCE9213B3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737EE-6291-A550-24E9-757F4577D4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22884-0E43-AD36-61A3-323D8EC52830}"/>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5" name="Footer Placeholder 4">
            <a:extLst>
              <a:ext uri="{FF2B5EF4-FFF2-40B4-BE49-F238E27FC236}">
                <a16:creationId xmlns:a16="http://schemas.microsoft.com/office/drawing/2014/main" id="{369653D4-DA23-C5C7-17FB-0C5365804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8139-C918-B8BD-9FC4-9C0C53B65810}"/>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537460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112F-7904-C44F-8471-B8F044E1D7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26DDF-9A45-9BCA-C24F-BD5950C773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6C96C-DAA0-38EE-B317-DA4503307767}"/>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5" name="Footer Placeholder 4">
            <a:extLst>
              <a:ext uri="{FF2B5EF4-FFF2-40B4-BE49-F238E27FC236}">
                <a16:creationId xmlns:a16="http://schemas.microsoft.com/office/drawing/2014/main" id="{1683BBA9-3E98-E1BD-D756-2A8897785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76D01-2D2F-4B01-B240-42EB58A4686A}"/>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495377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7F6B-5DFE-4D57-8EDF-1B71D39A3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E606E-D93A-C62E-62CD-3BF7276E94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B9CD98-9244-D4DE-B059-48E2B87E08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883905-2D49-7E24-E53B-E6CD0877C026}"/>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6" name="Footer Placeholder 5">
            <a:extLst>
              <a:ext uri="{FF2B5EF4-FFF2-40B4-BE49-F238E27FC236}">
                <a16:creationId xmlns:a16="http://schemas.microsoft.com/office/drawing/2014/main" id="{AF8E290C-803A-006C-CBE1-3FEA5F684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2D4D5-E1D9-66E0-0076-BAB942525DAD}"/>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282866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275B-8826-08B4-86E5-54B77B37B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74618-6738-DC19-2E47-30CCBD15B1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E417C-6EFE-D3B8-7029-3E7B86AEE5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26A8DE-8106-A6F2-D571-9510BB2EF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47E879-EF8C-CE83-F185-C3F8E7F3DF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B4B16B-0615-B2BF-816D-3095353CA5D1}"/>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8" name="Footer Placeholder 7">
            <a:extLst>
              <a:ext uri="{FF2B5EF4-FFF2-40B4-BE49-F238E27FC236}">
                <a16:creationId xmlns:a16="http://schemas.microsoft.com/office/drawing/2014/main" id="{23D98966-DE25-3BFE-AAF2-DBE4717AB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1A86CA-4E7C-0084-60CE-CFFDB3F4D53D}"/>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789172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095C-5AC5-9840-6854-08A25792E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CA125C-3FC9-E559-9D46-D86630402389}"/>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4" name="Footer Placeholder 3">
            <a:extLst>
              <a:ext uri="{FF2B5EF4-FFF2-40B4-BE49-F238E27FC236}">
                <a16:creationId xmlns:a16="http://schemas.microsoft.com/office/drawing/2014/main" id="{347F16FF-CDE4-0B5B-0AB4-62811E3481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43D9E-3BF6-C24C-063B-B2D68C316C67}"/>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742907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A91817-2F9A-C1FE-BA99-5288560FBF0D}"/>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3" name="Footer Placeholder 2">
            <a:extLst>
              <a:ext uri="{FF2B5EF4-FFF2-40B4-BE49-F238E27FC236}">
                <a16:creationId xmlns:a16="http://schemas.microsoft.com/office/drawing/2014/main" id="{96E9A170-2DEB-D39C-9687-55DA655B1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DF7DA5-16B6-BE99-B5EE-7BA3CE4B75EB}"/>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152035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A22B-422C-C213-CDB4-9F7EF2BD5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974A5B-905B-FE3F-9A6F-76E804F0F9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E7D6B4-3835-0558-090C-184BB61FC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17D3F-E664-348D-F0F3-99FCA5C485B3}"/>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6" name="Footer Placeholder 5">
            <a:extLst>
              <a:ext uri="{FF2B5EF4-FFF2-40B4-BE49-F238E27FC236}">
                <a16:creationId xmlns:a16="http://schemas.microsoft.com/office/drawing/2014/main" id="{3865CA25-B2A0-9957-30ED-41F79B941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F331E-24C3-28A9-3AD0-A34F9A129A82}"/>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2507898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33D1-0C6F-6052-E32A-533DA7D78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556F0-A3CC-CF31-5B48-ED06250082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CE4520-701D-BAF6-25BD-5D43E3F50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20D08-458E-5BDA-3E4F-7F02A4362C6F}"/>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6" name="Footer Placeholder 5">
            <a:extLst>
              <a:ext uri="{FF2B5EF4-FFF2-40B4-BE49-F238E27FC236}">
                <a16:creationId xmlns:a16="http://schemas.microsoft.com/office/drawing/2014/main" id="{0D4060E5-09C0-D4B6-D46A-DB2219CAE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89DCE-50C8-F7CF-7414-171E57C742C4}"/>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510841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637C-4650-ACD2-DCEB-9334838890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EC84B9-30D0-CAFE-84EB-AE57A58C76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C50FE-FC0F-0AC5-9E48-888CE55D0829}"/>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5" name="Footer Placeholder 4">
            <a:extLst>
              <a:ext uri="{FF2B5EF4-FFF2-40B4-BE49-F238E27FC236}">
                <a16:creationId xmlns:a16="http://schemas.microsoft.com/office/drawing/2014/main" id="{CED8BAE9-AD15-C34A-B82B-FC788E8EA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527CF-9C02-78C7-67CF-53EA535A230A}"/>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2259104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B3DF6-6849-9282-66C6-B567758B83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FF7079-905C-D0D2-AF94-DCD58C8C11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E38C2-6E54-8A17-4FFE-32ABDD24EF1C}"/>
              </a:ext>
            </a:extLst>
          </p:cNvPr>
          <p:cNvSpPr>
            <a:spLocks noGrp="1"/>
          </p:cNvSpPr>
          <p:nvPr>
            <p:ph type="dt" sz="half" idx="10"/>
          </p:nvPr>
        </p:nvSpPr>
        <p:spPr/>
        <p:txBody>
          <a:bodyPr/>
          <a:lstStyle/>
          <a:p>
            <a:fld id="{56BE2EEE-FB2E-40DA-8DB6-D2CCC87AFE7C}" type="datetimeFigureOut">
              <a:rPr lang="en-US" smtClean="0"/>
              <a:t>1/14/2026</a:t>
            </a:fld>
            <a:endParaRPr lang="en-US"/>
          </a:p>
        </p:txBody>
      </p:sp>
      <p:sp>
        <p:nvSpPr>
          <p:cNvPr id="5" name="Footer Placeholder 4">
            <a:extLst>
              <a:ext uri="{FF2B5EF4-FFF2-40B4-BE49-F238E27FC236}">
                <a16:creationId xmlns:a16="http://schemas.microsoft.com/office/drawing/2014/main" id="{1407E09E-064B-A14C-5378-94B63473D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FF119-039D-3897-C4D9-75941EBEAB74}"/>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056785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13984469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1293652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399563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194693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4092630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20134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29065737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373578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9077925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10758932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3899320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26451391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2030506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18439184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8336550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1170637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7016478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4272750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729851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6232932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31899392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10253127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133731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8F90D-9E99-2159-A549-3DDB36DF88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B07AF2-1C5E-10F0-D2A6-571D7A30A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BF1A14-2BB9-B5E7-363C-8C751D9B4D48}"/>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5" name="Footer Placeholder 4">
            <a:extLst>
              <a:ext uri="{FF2B5EF4-FFF2-40B4-BE49-F238E27FC236}">
                <a16:creationId xmlns:a16="http://schemas.microsoft.com/office/drawing/2014/main" id="{FE6F6C29-BF79-82FD-A36D-33ACF0D22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9181B-7E9F-EC52-8BB1-4DAA1D57C28C}"/>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1671173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6FB4-F4D9-E5A8-37E5-EC30945D5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3A5088-E33C-6EB1-0671-99A528E643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EC4E4-4A78-6A22-1635-2735AC06E518}"/>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5" name="Footer Placeholder 4">
            <a:extLst>
              <a:ext uri="{FF2B5EF4-FFF2-40B4-BE49-F238E27FC236}">
                <a16:creationId xmlns:a16="http://schemas.microsoft.com/office/drawing/2014/main" id="{D83CE6F2-FCD3-72B6-79E9-B763D2AB6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C52EF-F582-9169-2686-5A6147D58393}"/>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22955649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CEFA-0A68-34DE-0056-9EFA635BEC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0AE377-8440-4235-43B7-D8F98CC662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60BA7C-4F2F-DC34-6EA5-41E9656F794D}"/>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5" name="Footer Placeholder 4">
            <a:extLst>
              <a:ext uri="{FF2B5EF4-FFF2-40B4-BE49-F238E27FC236}">
                <a16:creationId xmlns:a16="http://schemas.microsoft.com/office/drawing/2014/main" id="{FB77C3F2-6D3B-28D7-C208-32CCD38FC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DFFB1-3DD8-5485-F387-7B161AADD312}"/>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1931951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9448-D179-E1FF-19EB-FC78DE4D38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B0C73-7189-8B1E-A5E6-8ACCF528A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D2566D-DCD8-1686-F377-31BC5FA780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40CCB4-DA8C-5825-FD6A-BA33DEC3B5F0}"/>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6" name="Footer Placeholder 5">
            <a:extLst>
              <a:ext uri="{FF2B5EF4-FFF2-40B4-BE49-F238E27FC236}">
                <a16:creationId xmlns:a16="http://schemas.microsoft.com/office/drawing/2014/main" id="{207C1EB9-910C-1D5F-23BB-3458C76852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98C36-8D4F-9441-4D73-3194E357C696}"/>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1967398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0E0E-2D7C-7307-4696-C4AC421DF9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087F2F-A41A-D583-C768-6AFEAAB1A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8F26E-283D-2B4C-DABA-B716BEBE07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A5C0C1-252F-153A-8ED0-D4B65222BD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96D1F-5F07-A549-20E7-4D04ACDB0C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3F68AF-B600-DC46-8EEF-CEB0297D8567}"/>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8" name="Footer Placeholder 7">
            <a:extLst>
              <a:ext uri="{FF2B5EF4-FFF2-40B4-BE49-F238E27FC236}">
                <a16:creationId xmlns:a16="http://schemas.microsoft.com/office/drawing/2014/main" id="{CF5AB60C-8B42-2008-DA30-5DEB6BF990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95B0A6-8771-F2CD-A183-3A19A21A72F2}"/>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31209240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B487D-BFC5-2554-680B-D62DA25240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D2207-660D-A671-9BFA-DDAE3BFAEB7D}"/>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4" name="Footer Placeholder 3">
            <a:extLst>
              <a:ext uri="{FF2B5EF4-FFF2-40B4-BE49-F238E27FC236}">
                <a16:creationId xmlns:a16="http://schemas.microsoft.com/office/drawing/2014/main" id="{5C49B542-B035-0C9E-1390-23206729AE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1DFAC-DF0E-1806-5F8E-D2CAE3D17152}"/>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5660747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9C247-B31C-A1BE-F587-C6D188EEF97C}"/>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3" name="Footer Placeholder 2">
            <a:extLst>
              <a:ext uri="{FF2B5EF4-FFF2-40B4-BE49-F238E27FC236}">
                <a16:creationId xmlns:a16="http://schemas.microsoft.com/office/drawing/2014/main" id="{8724557B-2B37-23B9-90B4-F92E69734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ED85B-2BC6-59FA-E044-9A0B9E1DECD6}"/>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27844530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59EE-E879-A7DB-CDEC-51824F29EA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A6450-29A4-169B-CA3E-BFA3FE7D3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D2652A-69D8-D8CD-1699-E40CFCFBA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4194D-5FB8-A9DC-4DF2-46C813563226}"/>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6" name="Footer Placeholder 5">
            <a:extLst>
              <a:ext uri="{FF2B5EF4-FFF2-40B4-BE49-F238E27FC236}">
                <a16:creationId xmlns:a16="http://schemas.microsoft.com/office/drawing/2014/main" id="{75E880F7-BE6A-BDC2-F033-DF9EA490BD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80FA72-35F9-3D15-CB27-8A3F97C3FE1F}"/>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28129749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84678-EA0D-EB08-8724-1E581D674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DFEFFB-778B-3DF0-DFC9-E65E8184B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4E16F-F187-F29B-89A0-E6147C134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6BCFA-8632-F9E4-F078-3C328DD86739}"/>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6" name="Footer Placeholder 5">
            <a:extLst>
              <a:ext uri="{FF2B5EF4-FFF2-40B4-BE49-F238E27FC236}">
                <a16:creationId xmlns:a16="http://schemas.microsoft.com/office/drawing/2014/main" id="{35A997AC-616E-1A78-8578-42009B239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01662-CA69-69DD-E91B-0D8724DD0C6A}"/>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15789751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CF93-866A-E15C-82B5-A62C591EBF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BCFA9E-27BC-552F-24E9-F094D465C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C702F-A6F5-F598-E884-D02D69E27098}"/>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5" name="Footer Placeholder 4">
            <a:extLst>
              <a:ext uri="{FF2B5EF4-FFF2-40B4-BE49-F238E27FC236}">
                <a16:creationId xmlns:a16="http://schemas.microsoft.com/office/drawing/2014/main" id="{BBA36B7C-6888-0E06-C338-E43CCBC9F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CD0FE-5AD8-5AE9-6163-0CE63BC36FCD}"/>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3611562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362E00-65B7-AC92-37B5-295FD8E3CF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C710B3-E3F7-BDA8-A8B7-BE5AD447D3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55651-A013-9C8B-BE6F-1F42B4462520}"/>
              </a:ext>
            </a:extLst>
          </p:cNvPr>
          <p:cNvSpPr>
            <a:spLocks noGrp="1"/>
          </p:cNvSpPr>
          <p:nvPr>
            <p:ph type="dt" sz="half" idx="10"/>
          </p:nvPr>
        </p:nvSpPr>
        <p:spPr/>
        <p:txBody>
          <a:bodyPr/>
          <a:lstStyle/>
          <a:p>
            <a:fld id="{E68EF07E-3C68-4F44-96D7-208CE41A527F}" type="datetimeFigureOut">
              <a:rPr lang="en-US" smtClean="0"/>
              <a:t>1/14/2026</a:t>
            </a:fld>
            <a:endParaRPr lang="en-US"/>
          </a:p>
        </p:txBody>
      </p:sp>
      <p:sp>
        <p:nvSpPr>
          <p:cNvPr id="5" name="Footer Placeholder 4">
            <a:extLst>
              <a:ext uri="{FF2B5EF4-FFF2-40B4-BE49-F238E27FC236}">
                <a16:creationId xmlns:a16="http://schemas.microsoft.com/office/drawing/2014/main" id="{EDB2895A-1BCB-797C-83AF-FBE332CB6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989AC-0354-C75A-3AF8-E9A946F25FAE}"/>
              </a:ext>
            </a:extLst>
          </p:cNvPr>
          <p:cNvSpPr>
            <a:spLocks noGrp="1"/>
          </p:cNvSpPr>
          <p:nvPr>
            <p:ph type="sldNum" sz="quarter" idx="12"/>
          </p:nvPr>
        </p:nvSpPr>
        <p:spPr/>
        <p:txBody>
          <a:bodyPr/>
          <a:lstStyle/>
          <a:p>
            <a:fld id="{6C48CB53-1DEE-4ACA-AB7B-416B9E5E36E0}" type="slidenum">
              <a:rPr lang="en-US" smtClean="0"/>
              <a:t>‹#›</a:t>
            </a:fld>
            <a:endParaRPr lang="en-US"/>
          </a:p>
        </p:txBody>
      </p:sp>
    </p:spTree>
    <p:extLst>
      <p:ext uri="{BB962C8B-B14F-4D97-AF65-F5344CB8AC3E}">
        <p14:creationId xmlns:p14="http://schemas.microsoft.com/office/powerpoint/2010/main" val="22059537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494682654"/>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3531314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image" Target="../media/image12.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8.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76"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751C37-6ECA-4AA8-9193-F0D60A3E6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AFED9D-12FC-9376-C1A3-31A269CBF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8932B-A00B-3F81-B235-EF17B3B699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569714-84F4-475F-A496-B49C0F84CDF6}" type="datetimeFigureOut">
              <a:rPr lang="en-US" smtClean="0"/>
              <a:t>1/14/2026</a:t>
            </a:fld>
            <a:endParaRPr lang="en-US"/>
          </a:p>
        </p:txBody>
      </p:sp>
      <p:sp>
        <p:nvSpPr>
          <p:cNvPr id="5" name="Footer Placeholder 4">
            <a:extLst>
              <a:ext uri="{FF2B5EF4-FFF2-40B4-BE49-F238E27FC236}">
                <a16:creationId xmlns:a16="http://schemas.microsoft.com/office/drawing/2014/main" id="{B946617F-933D-101D-2BD0-5A9536A2E2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C1A6DF5-4407-64FE-842E-A829C18CA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0D01DD-C00B-4145-AB75-24F5121923BE}" type="slidenum">
              <a:rPr lang="en-US" smtClean="0"/>
              <a:t>‹#›</a:t>
            </a:fld>
            <a:endParaRPr lang="en-US"/>
          </a:p>
        </p:txBody>
      </p:sp>
    </p:spTree>
    <p:extLst>
      <p:ext uri="{BB962C8B-B14F-4D97-AF65-F5344CB8AC3E}">
        <p14:creationId xmlns:p14="http://schemas.microsoft.com/office/powerpoint/2010/main" val="233103943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02115657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5AD6F-20C8-24D7-4768-0104D70CE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324B6B-5D3E-008E-61D7-67737821D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683AF-4909-37D4-3E59-9FC101016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BE2EEE-FB2E-40DA-8DB6-D2CCC87AFE7C}" type="datetimeFigureOut">
              <a:rPr lang="en-US" smtClean="0"/>
              <a:t>1/14/2026</a:t>
            </a:fld>
            <a:endParaRPr lang="en-US"/>
          </a:p>
        </p:txBody>
      </p:sp>
      <p:sp>
        <p:nvSpPr>
          <p:cNvPr id="5" name="Footer Placeholder 4">
            <a:extLst>
              <a:ext uri="{FF2B5EF4-FFF2-40B4-BE49-F238E27FC236}">
                <a16:creationId xmlns:a16="http://schemas.microsoft.com/office/drawing/2014/main" id="{182CFFA5-1D13-1E69-8C9D-9994BA8E8F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FB1EE5-E8B5-11EA-2E61-F622C28BD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2EA953-5446-4F97-8C91-0DE41BF7ECFA}" type="slidenum">
              <a:rPr lang="en-US" smtClean="0"/>
              <a:t>‹#›</a:t>
            </a:fld>
            <a:endParaRPr lang="en-US"/>
          </a:p>
        </p:txBody>
      </p:sp>
    </p:spTree>
    <p:extLst>
      <p:ext uri="{BB962C8B-B14F-4D97-AF65-F5344CB8AC3E}">
        <p14:creationId xmlns:p14="http://schemas.microsoft.com/office/powerpoint/2010/main" val="143550277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8169206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BC553D-9CA3-D5DD-5B68-4301A0845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04C554-F9D2-EBD3-65F8-7DA339BA9E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75FF6-909D-D468-61CD-37474782AE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8EF07E-3C68-4F44-96D7-208CE41A527F}" type="datetimeFigureOut">
              <a:rPr lang="en-US" smtClean="0"/>
              <a:t>1/14/2026</a:t>
            </a:fld>
            <a:endParaRPr lang="en-US"/>
          </a:p>
        </p:txBody>
      </p:sp>
      <p:sp>
        <p:nvSpPr>
          <p:cNvPr id="5" name="Footer Placeholder 4">
            <a:extLst>
              <a:ext uri="{FF2B5EF4-FFF2-40B4-BE49-F238E27FC236}">
                <a16:creationId xmlns:a16="http://schemas.microsoft.com/office/drawing/2014/main" id="{CE04C3FC-7BF5-A471-8BD7-6945A79A4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237B64B-ADBF-5B06-67F9-5ECA311625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48CB53-1DEE-4ACA-AB7B-416B9E5E36E0}" type="slidenum">
              <a:rPr lang="en-US" smtClean="0"/>
              <a:t>‹#›</a:t>
            </a:fld>
            <a:endParaRPr lang="en-US"/>
          </a:p>
        </p:txBody>
      </p:sp>
    </p:spTree>
    <p:extLst>
      <p:ext uri="{BB962C8B-B14F-4D97-AF65-F5344CB8AC3E}">
        <p14:creationId xmlns:p14="http://schemas.microsoft.com/office/powerpoint/2010/main" val="379236536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mailto:morgan@cteworkforce.com" TargetMode="External"/><Relationship Id="rId2" Type="http://schemas.openxmlformats.org/officeDocument/2006/relationships/hyperlink" Target="https://cteteem.com/" TargetMode="Externa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hyperlink" Target="https://vccc.vita.virginia.gov/vita/en/cyberark-workforce-password-management-wpm-faqs?id=vita_kb_article&amp;sysparm_article=KB0020361" TargetMode="External"/><Relationship Id="rId2" Type="http://schemas.openxmlformats.org/officeDocument/2006/relationships/hyperlink" Target="https://vccc.vita.virginia.gov/vita/en/cyberark-workforce-password-management-wpm-user-guide?id=vita_kb_article&amp;sysparm_article=KB0020360" TargetMode="Externa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9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forms.office.com/Pages/ResponsePage.aspx?id=qeUKYsFOoE-GQV2fOGxzCaUuMdaE44ZIpxBMMQMzN2FUOEo1UTk1MVJYUVhMWkQ0Mjc4TFVTNTFISC4u"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hyperlink" Target="https://covaconf.webex.com/weblink/register/r4a05e20b703d317948bbc133e6645dd8"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C71B94-CB61-9BA6-57BD-370A570B23E4}"/>
              </a:ext>
            </a:extLst>
          </p:cNvPr>
          <p:cNvSpPr txBox="1">
            <a:spLocks noGrp="1"/>
          </p:cNvSpPr>
          <p:nvPr>
            <p:ph type="title" idx="4294967295"/>
          </p:nvPr>
        </p:nvSpPr>
        <p:spPr>
          <a:xfrm>
            <a:off x="5804677" y="3819340"/>
            <a:ext cx="5923431"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5E6E"/>
                </a:solidFill>
                <a:effectLst/>
                <a:uLnTx/>
                <a:uFillTx/>
                <a:latin typeface="Rajdhani"/>
                <a:ea typeface="+mn-ea"/>
                <a:cs typeface="Rajdhani" panose="02000000000000000000" pitchFamily="2" charset="77"/>
              </a:rPr>
              <a:t>Information Security Officer's </a:t>
            </a:r>
            <a:endParaRPr kumimoji="0" lang="en-US" sz="1800" b="0" i="0" u="none" strike="noStrike" kern="1200" cap="none" spc="0" normalizeH="0" baseline="0" noProof="0">
              <a:ln>
                <a:noFill/>
              </a:ln>
              <a:solidFill>
                <a:srgbClr val="005E6E"/>
              </a:solidFill>
              <a:effectLst/>
              <a:uLnTx/>
              <a:uFillTx/>
              <a:latin typeface="+mn-lt"/>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5E6E"/>
                </a:solidFill>
                <a:effectLst/>
                <a:uLnTx/>
                <a:uFillTx/>
                <a:latin typeface="Rajdhani"/>
                <a:ea typeface="+mn-ea"/>
                <a:cs typeface="Rajdhani" panose="02000000000000000000" pitchFamily="2" charset="77"/>
              </a:rPr>
              <a:t>Advisory Group</a:t>
            </a:r>
            <a:endParaRPr kumimoji="0" lang="en-US" sz="3600" b="1" i="0" u="none" strike="noStrike" kern="1200" cap="none" spc="0" normalizeH="0" baseline="0" noProof="0">
              <a:ln>
                <a:noFill/>
              </a:ln>
              <a:solidFill>
                <a:srgbClr val="005E6E"/>
              </a:solidFill>
              <a:effectLst/>
              <a:uLnTx/>
              <a:uFillTx/>
              <a:latin typeface="Rajdhani" panose="02000000000000000000" pitchFamily="2" charset="77"/>
              <a:ea typeface="+mn-ea"/>
              <a:cs typeface="Rajdhani" panose="02000000000000000000" pitchFamily="2" charset="77"/>
            </a:endParaRPr>
          </a:p>
        </p:txBody>
      </p:sp>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B8F47D-265C-FE4C-5E7E-9CC627CDF1B4}"/>
              </a:ext>
            </a:extLst>
          </p:cNvPr>
          <p:cNvSpPr txBox="1"/>
          <p:nvPr/>
        </p:nvSpPr>
        <p:spPr>
          <a:xfrm>
            <a:off x="805900" y="2190112"/>
            <a:ext cx="4868017" cy="2554545"/>
          </a:xfrm>
          <a:prstGeom prst="rect">
            <a:avLst/>
          </a:prstGeom>
          <a:noFill/>
        </p:spPr>
        <p:txBody>
          <a:bodyPr wrap="square" lIns="91440" tIns="45720" rIns="91440" bIns="45720" rtlCol="0" anchor="t">
            <a:spAutoFit/>
          </a:bodyPr>
          <a:lstStyle/>
          <a:p>
            <a:pPr algn="ctr"/>
            <a:r>
              <a:rPr lang="en-US" sz="4800" b="1" i="0" u="none" strike="noStrike">
                <a:solidFill>
                  <a:srgbClr val="E0E1DD"/>
                </a:solidFill>
                <a:effectLst/>
                <a:latin typeface="Rajdhani"/>
              </a:rPr>
              <a:t>WELCOME TO THE</a:t>
            </a:r>
            <a:r>
              <a:rPr lang="en-US" sz="4800" b="1">
                <a:solidFill>
                  <a:srgbClr val="E0E1DD"/>
                </a:solidFill>
                <a:latin typeface="Rajdhani"/>
              </a:rPr>
              <a:t>  Dec. 3,</a:t>
            </a:r>
            <a:r>
              <a:rPr lang="en-US" sz="4800" b="1" i="0" u="none" strike="noStrike">
                <a:solidFill>
                  <a:srgbClr val="E0E1DD"/>
                </a:solidFill>
                <a:effectLst/>
                <a:latin typeface="Rajdhani"/>
              </a:rPr>
              <a:t> </a:t>
            </a:r>
            <a:r>
              <a:rPr lang="en-US" sz="4800" b="1">
                <a:solidFill>
                  <a:srgbClr val="E0E1DD"/>
                </a:solidFill>
                <a:latin typeface="Rajdhani"/>
              </a:rPr>
              <a:t>2025</a:t>
            </a:r>
            <a:r>
              <a:rPr lang="en-US" sz="4800" b="1" i="0" u="none" strike="noStrike">
                <a:solidFill>
                  <a:srgbClr val="E0E1DD"/>
                </a:solidFill>
                <a:effectLst/>
                <a:latin typeface="Rajdhani"/>
              </a:rPr>
              <a:t> </a:t>
            </a:r>
            <a:r>
              <a:rPr lang="en-US" sz="4800" b="0" i="0">
                <a:solidFill>
                  <a:srgbClr val="E0E1DD"/>
                </a:solidFill>
                <a:effectLst/>
                <a:latin typeface="Rajdhani"/>
              </a:rPr>
              <a:t>​</a:t>
            </a:r>
            <a:br>
              <a:rPr lang="en-US" sz="4800" b="0" i="0">
                <a:effectLst/>
                <a:latin typeface="Rajdhani" panose="02000000000000000000" pitchFamily="2" charset="0"/>
              </a:rPr>
            </a:br>
            <a:r>
              <a:rPr lang="en-US" sz="4800" b="1" i="0" u="none" strike="noStrike">
                <a:solidFill>
                  <a:srgbClr val="E0E1DD"/>
                </a:solidFill>
                <a:effectLst/>
                <a:latin typeface="Rajdhani"/>
              </a:rPr>
              <a:t>ISOAG MEETING</a:t>
            </a:r>
            <a:r>
              <a:rPr lang="en-US" sz="4800" b="0" i="0">
                <a:solidFill>
                  <a:srgbClr val="E0E1DD"/>
                </a:solidFill>
                <a:effectLst/>
                <a:latin typeface="Rajdhani"/>
              </a:rPr>
              <a:t>​</a:t>
            </a:r>
            <a:br>
              <a:rPr lang="en-US" sz="3600" b="0" i="0">
                <a:effectLst/>
                <a:latin typeface="Rajdhani" panose="02000000000000000000" pitchFamily="2" charset="0"/>
              </a:rPr>
            </a:br>
            <a:endParaRPr lang="en-US" sz="1600">
              <a:solidFill>
                <a:schemeClr val="bg1"/>
              </a:solidFill>
              <a:latin typeface="Rajdhani" panose="02000000000000000000" pitchFamily="2" charset="77"/>
              <a:cs typeface="Rajdhani" panose="02000000000000000000" pitchFamily="2" charset="77"/>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5923430" y="1751410"/>
            <a:ext cx="5054686" cy="1914041"/>
          </a:xfrm>
          <a:prstGeom prst="rect">
            <a:avLst/>
          </a:prstGeom>
        </p:spPr>
      </p:pic>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F75860-37FF-6ABD-140A-DB64E39BE220}"/>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0D8D8D4B-3333-1383-B07C-31BFB1AA6E53}"/>
              </a:ext>
              <a:ext uri="{C183D7F6-B498-43B3-948B-1728B52AA6E4}">
                <adec:decorative xmlns:adec="http://schemas.microsoft.com/office/drawing/2017/decorative" val="1"/>
              </a:ext>
            </a:extLst>
          </p:cNvPr>
          <p:cNvSpPr/>
          <p:nvPr/>
        </p:nvSpPr>
        <p:spPr>
          <a:xfrm>
            <a:off x="-1" y="0"/>
            <a:ext cx="12192001" cy="1214076"/>
          </a:xfrm>
          <a:prstGeom prst="rect">
            <a:avLst/>
          </a:prstGeom>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139DC1D-F50F-4E2D-A9DC-B113F4207BBC}"/>
              </a:ext>
              <a:ext uri="{C183D7F6-B498-43B3-948B-1728B52AA6E4}">
                <adec:decorative xmlns:adec="http://schemas.microsoft.com/office/drawing/2017/decorative" val="1"/>
              </a:ext>
            </a:extLst>
          </p:cNvPr>
          <p:cNvSpPr/>
          <p:nvPr/>
        </p:nvSpPr>
        <p:spPr>
          <a:xfrm>
            <a:off x="-1" y="0"/>
            <a:ext cx="8510650" cy="1214076"/>
          </a:xfrm>
          <a:prstGeom prst="rect">
            <a:avLst/>
          </a:prstGeom>
          <a:solidFill>
            <a:srgbClr val="03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31">
            <a:extLst>
              <a:ext uri="{FF2B5EF4-FFF2-40B4-BE49-F238E27FC236}">
                <a16:creationId xmlns:a16="http://schemas.microsoft.com/office/drawing/2014/main" id="{215EFE55-50D0-D43C-DD8A-6D51BCD73BB7}"/>
              </a:ext>
            </a:extLst>
          </p:cNvPr>
          <p:cNvSpPr txBox="1">
            <a:spLocks noGrp="1"/>
          </p:cNvSpPr>
          <p:nvPr>
            <p:ph type="title" idx="4294967295"/>
          </p:nvPr>
        </p:nvSpPr>
        <p:spPr>
          <a:xfrm>
            <a:off x="605768" y="369494"/>
            <a:ext cx="3431965"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 normalizeH="0" baseline="0" noProof="0">
                <a:ln>
                  <a:noFill/>
                </a:ln>
                <a:solidFill>
                  <a:prstClr val="white"/>
                </a:solidFill>
                <a:effectLst/>
                <a:uLnTx/>
                <a:uFillTx/>
                <a:latin typeface="Aptos" panose="020B0004020202020204" pitchFamily="34" charset="0"/>
                <a:ea typeface="Calibri" panose="020F0502020204030204"/>
                <a:cs typeface="Calibri" panose="020F0502020204030204"/>
              </a:rPr>
              <a:t>TEEM Feedback</a:t>
            </a:r>
            <a:endParaRPr kumimoji="0" lang="en-US" sz="3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 name="TextBox 4">
            <a:extLst>
              <a:ext uri="{FF2B5EF4-FFF2-40B4-BE49-F238E27FC236}">
                <a16:creationId xmlns:a16="http://schemas.microsoft.com/office/drawing/2014/main" id="{F4328E02-F961-AE87-847E-BD6FAFA6BAAA}"/>
              </a:ext>
            </a:extLst>
          </p:cNvPr>
          <p:cNvSpPr txBox="1"/>
          <p:nvPr/>
        </p:nvSpPr>
        <p:spPr>
          <a:xfrm>
            <a:off x="500744" y="1515945"/>
            <a:ext cx="6896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D</a:t>
            </a:r>
            <a:r>
              <a:rPr kumimoji="0" lang="en-US" sz="1800" b="1" i="1" u="none" strike="noStrike" kern="1200" cap="none" spc="0" normalizeH="0" baseline="0" noProof="0" err="1">
                <a:ln>
                  <a:noFill/>
                </a:ln>
                <a:solidFill>
                  <a:prstClr val="black"/>
                </a:solidFill>
                <a:effectLst/>
                <a:uLnTx/>
                <a:uFillTx/>
                <a:latin typeface="Aptos" panose="020B0004020202020204" pitchFamily="34" charset="0"/>
                <a:ea typeface="+mn-ea"/>
                <a:cs typeface="Arial" panose="020B0604020202020204" pitchFamily="34" charset="0"/>
              </a:rPr>
              <a:t>eveloped</a:t>
            </a:r>
            <a:r>
              <a:rPr kumimoji="0" lang="en-US" sz="1800" b="1" i="1"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 in partnership with CCI, TEEM has been deployed to hundreds of high school and college students.…</a:t>
            </a:r>
          </a:p>
        </p:txBody>
      </p:sp>
      <p:cxnSp>
        <p:nvCxnSpPr>
          <p:cNvPr id="7" name="Straight Connector 6">
            <a:extLst>
              <a:ext uri="{FF2B5EF4-FFF2-40B4-BE49-F238E27FC236}">
                <a16:creationId xmlns:a16="http://schemas.microsoft.com/office/drawing/2014/main" id="{37102978-8D99-9BB9-B3D9-B4A440F4A981}"/>
              </a:ext>
              <a:ext uri="{C183D7F6-B498-43B3-948B-1728B52AA6E4}">
                <adec:decorative xmlns:adec="http://schemas.microsoft.com/office/drawing/2017/decorative" val="1"/>
              </a:ext>
            </a:extLst>
          </p:cNvPr>
          <p:cNvCxnSpPr>
            <a:cxnSpLocks/>
          </p:cNvCxnSpPr>
          <p:nvPr/>
        </p:nvCxnSpPr>
        <p:spPr>
          <a:xfrm>
            <a:off x="583740" y="2340581"/>
            <a:ext cx="6738717"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3">
            <a:extLst>
              <a:ext uri="{FF2B5EF4-FFF2-40B4-BE49-F238E27FC236}">
                <a16:creationId xmlns:a16="http://schemas.microsoft.com/office/drawing/2014/main" id="{D30DFDFE-750D-B5FC-9290-324FA1E8A02F}"/>
              </a:ext>
            </a:extLst>
          </p:cNvPr>
          <p:cNvSpPr>
            <a:spLocks noChangeArrowheads="1"/>
          </p:cNvSpPr>
          <p:nvPr/>
        </p:nvSpPr>
        <p:spPr bwMode="auto">
          <a:xfrm>
            <a:off x="315363" y="2518887"/>
            <a:ext cx="7267144" cy="356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prstClr val="black"/>
                </a:solidFill>
                <a:effectLst/>
                <a:uLnTx/>
                <a:uFillTx/>
                <a:latin typeface="Aptos" panose="020B0004020202020204" pitchFamily="34" charset="0"/>
                <a:ea typeface="+mn-ea"/>
                <a:cs typeface="+mn-cs"/>
              </a:rPr>
              <a:t>“Participating in this program will alter my future by enhancing my leadership skills and experience, defining what it means to be an administrator or program lead and helping me comprehend the basics of cybersecurity.”</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en-US" altLang="en-US" sz="1600" b="1" i="0" u="none" strike="noStrike" kern="1200" cap="none" spc="0" normalizeH="0" baseline="0" noProof="0">
                <a:ln>
                  <a:noFill/>
                </a:ln>
                <a:solidFill>
                  <a:prstClr val="black"/>
                </a:solidFill>
                <a:effectLst/>
                <a:uLnTx/>
                <a:uFillTx/>
                <a:latin typeface="Aptos" panose="020B0004020202020204" pitchFamily="34" charset="0"/>
                <a:ea typeface="+mn-ea"/>
                <a:cs typeface="+mn-cs"/>
              </a:rPr>
              <a:t>– Student Participant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prstClr val="black"/>
                </a:solidFill>
                <a:effectLst/>
                <a:uLnTx/>
                <a:uFillTx/>
                <a:latin typeface="Aptos" panose="020B0004020202020204" pitchFamily="34" charset="0"/>
                <a:ea typeface="+mn-ea"/>
                <a:cs typeface="+mn-cs"/>
              </a:rPr>
              <a:t>“This was a wonderful experience. My mentee was great and personally rewarding to positively impact not only her technical growth but to also provide professional and career advice. The program made it easy for me to be a mentor and I will recommend it to my professional colleagues!”</a:t>
            </a:r>
            <a:endParaRPr kumimoji="0" lang="en-US" alt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en-US" altLang="en-US" sz="1600" b="1" i="0" u="none" strike="noStrike" kern="1200" cap="none" spc="0" normalizeH="0" baseline="0" noProof="0">
                <a:ln>
                  <a:noFill/>
                </a:ln>
                <a:solidFill>
                  <a:prstClr val="black"/>
                </a:solidFill>
                <a:effectLst/>
                <a:uLnTx/>
                <a:uFillTx/>
                <a:latin typeface="Aptos" panose="020B0004020202020204" pitchFamily="34" charset="0"/>
                <a:ea typeface="+mn-ea"/>
                <a:cs typeface="+mn-cs"/>
              </a:rPr>
              <a:t>– Mentor Participant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en-US" altLang="en-US" sz="1700" b="0" i="0" u="none" strike="noStrike" kern="1200" cap="none" spc="0" normalizeH="0" baseline="0" noProof="0">
                <a:ln>
                  <a:noFill/>
                </a:ln>
                <a:solidFill>
                  <a:prstClr val="black"/>
                </a:solidFill>
                <a:effectLst/>
                <a:uLnTx/>
                <a:uFillTx/>
                <a:latin typeface="Abadi" panose="020B0604020104020204" pitchFamily="34" charset="0"/>
                <a:ea typeface="+mn-ea"/>
                <a:cs typeface="+mn-cs"/>
              </a:rPr>
              <a:t>Aggregate student confidence feedback increase from 2.5/5 to 4.5/5.0.</a:t>
            </a: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en-US" altLang="en-US" sz="1700" b="0" i="0" u="none" strike="noStrike" kern="1200" cap="none" spc="0" normalizeH="0" baseline="0" noProof="0">
                <a:ln>
                  <a:noFill/>
                </a:ln>
                <a:solidFill>
                  <a:prstClr val="black"/>
                </a:solidFill>
                <a:effectLst/>
                <a:uLnTx/>
                <a:uFillTx/>
                <a:latin typeface="Abadi" panose="020B0604020104020204" pitchFamily="34" charset="0"/>
                <a:ea typeface="+mn-ea"/>
                <a:cs typeface="+mn-cs"/>
              </a:rPr>
              <a:t>High repeat mentor and school participation rates.</a:t>
            </a:r>
          </a:p>
        </p:txBody>
      </p:sp>
      <p:pic>
        <p:nvPicPr>
          <p:cNvPr id="6" name="Picture 5" descr="Example of feedback with emojis ranging from big smile to neutral.">
            <a:extLst>
              <a:ext uri="{FF2B5EF4-FFF2-40B4-BE49-F238E27FC236}">
                <a16:creationId xmlns:a16="http://schemas.microsoft.com/office/drawing/2014/main" id="{2DB033D9-939D-2C3C-8AF1-986F7C64288C}"/>
              </a:ext>
            </a:extLst>
          </p:cNvPr>
          <p:cNvPicPr>
            <a:picLocks noChangeAspect="1"/>
          </p:cNvPicPr>
          <p:nvPr/>
        </p:nvPicPr>
        <p:blipFill>
          <a:blip r:embed="rId3">
            <a:extLst>
              <a:ext uri="{28A0092B-C50C-407E-A947-70E740481C1C}">
                <a14:useLocalDpi xmlns:a14="http://schemas.microsoft.com/office/drawing/2010/main" val="0"/>
              </a:ext>
            </a:extLst>
          </a:blip>
          <a:srcRect l="66607" t="23569" b="3247"/>
          <a:stretch>
            <a:fillRect/>
          </a:stretch>
        </p:blipFill>
        <p:spPr>
          <a:xfrm>
            <a:off x="7837714" y="1487217"/>
            <a:ext cx="3917294" cy="4611567"/>
          </a:xfrm>
          <a:prstGeom prst="rect">
            <a:avLst/>
          </a:prstGeom>
        </p:spPr>
      </p:pic>
      <p:pic>
        <p:nvPicPr>
          <p:cNvPr id="13" name="Picture 12" descr="TEEM logo">
            <a:extLst>
              <a:ext uri="{FF2B5EF4-FFF2-40B4-BE49-F238E27FC236}">
                <a16:creationId xmlns:a16="http://schemas.microsoft.com/office/drawing/2014/main" id="{9FBB0639-88A5-4E78-58D3-E830F9E13F25}"/>
              </a:ext>
            </a:extLst>
          </p:cNvPr>
          <p:cNvPicPr>
            <a:picLocks noChangeAspect="1"/>
          </p:cNvPicPr>
          <p:nvPr/>
        </p:nvPicPr>
        <p:blipFill>
          <a:blip r:embed="rId4"/>
          <a:srcRect l="10612" r="13172" b="21549"/>
          <a:stretch>
            <a:fillRect/>
          </a:stretch>
        </p:blipFill>
        <p:spPr>
          <a:xfrm>
            <a:off x="9647381" y="42670"/>
            <a:ext cx="1407886" cy="1128735"/>
          </a:xfrm>
          <a:prstGeom prst="rect">
            <a:avLst/>
          </a:prstGeom>
        </p:spPr>
      </p:pic>
      <p:sp>
        <p:nvSpPr>
          <p:cNvPr id="8" name="TextBox 1">
            <a:extLst>
              <a:ext uri="{FF2B5EF4-FFF2-40B4-BE49-F238E27FC236}">
                <a16:creationId xmlns:a16="http://schemas.microsoft.com/office/drawing/2014/main" id="{AD834AFF-2A72-262F-68A8-F184C6D97702}"/>
              </a:ext>
            </a:extLst>
          </p:cNvPr>
          <p:cNvSpPr txBox="1"/>
          <p:nvPr/>
        </p:nvSpPr>
        <p:spPr>
          <a:xfrm>
            <a:off x="5378696" y="12738918"/>
            <a:ext cx="6813301" cy="34265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2023 CivilianCyber LLC – A Coronet Technology Enterprises Company</a:t>
            </a:r>
            <a:endParaRPr kumimoji="0" lang="en-US" sz="1800" b="0" i="0" u="none" strike="noStrike" kern="1200" cap="none" spc="0" normalizeH="0" baseline="0" noProof="0">
              <a:ln>
                <a:noFill/>
              </a:ln>
              <a:solidFill>
                <a:prstClr val="black"/>
              </a:solidFill>
              <a:effectLst/>
              <a:uLnTx/>
              <a:uFillTx/>
              <a:latin typeface="Aptos"/>
              <a:ea typeface="+mn-ea"/>
              <a:cs typeface="+mn-cs"/>
            </a:endParaRPr>
          </a:p>
        </p:txBody>
      </p:sp>
      <p:sp>
        <p:nvSpPr>
          <p:cNvPr id="10" name="TextBox 9">
            <a:extLst>
              <a:ext uri="{FF2B5EF4-FFF2-40B4-BE49-F238E27FC236}">
                <a16:creationId xmlns:a16="http://schemas.microsoft.com/office/drawing/2014/main" id="{898FBB47-1744-E1C7-7C6E-F13CD64BD7A5}"/>
              </a:ext>
            </a:extLst>
          </p:cNvPr>
          <p:cNvSpPr txBox="1"/>
          <p:nvPr/>
        </p:nvSpPr>
        <p:spPr>
          <a:xfrm>
            <a:off x="3105151" y="6378182"/>
            <a:ext cx="5405498" cy="30098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2025  CTEWorkforce – A Coronet Technology Enterprises Company</a:t>
            </a:r>
          </a:p>
        </p:txBody>
      </p:sp>
    </p:spTree>
    <p:extLst>
      <p:ext uri="{BB962C8B-B14F-4D97-AF65-F5344CB8AC3E}">
        <p14:creationId xmlns:p14="http://schemas.microsoft.com/office/powerpoint/2010/main" val="3048274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921C18-CF2F-7DFB-D945-0FEDD7D7264A}"/>
              </a:ext>
              <a:ext uri="{C183D7F6-B498-43B3-948B-1728B52AA6E4}">
                <adec:decorative xmlns:adec="http://schemas.microsoft.com/office/drawing/2017/decorative" val="1"/>
              </a:ext>
            </a:extLst>
          </p:cNvPr>
          <p:cNvSpPr/>
          <p:nvPr/>
        </p:nvSpPr>
        <p:spPr>
          <a:xfrm>
            <a:off x="-1" y="0"/>
            <a:ext cx="12192001" cy="1214076"/>
          </a:xfrm>
          <a:prstGeom prst="rect">
            <a:avLst/>
          </a:prstGeom>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EAD1E7-38E3-63E0-2F29-1452A5EB5A3E}"/>
              </a:ext>
              <a:ext uri="{C183D7F6-B498-43B3-948B-1728B52AA6E4}">
                <adec:decorative xmlns:adec="http://schemas.microsoft.com/office/drawing/2017/decorative" val="1"/>
              </a:ext>
            </a:extLst>
          </p:cNvPr>
          <p:cNvSpPr/>
          <p:nvPr/>
        </p:nvSpPr>
        <p:spPr>
          <a:xfrm>
            <a:off x="-1" y="0"/>
            <a:ext cx="8510650" cy="1214076"/>
          </a:xfrm>
          <a:prstGeom prst="rect">
            <a:avLst/>
          </a:prstGeom>
          <a:solidFill>
            <a:srgbClr val="03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00E884F-D53D-F4DF-705E-F2B339444BD7}"/>
              </a:ext>
            </a:extLst>
          </p:cNvPr>
          <p:cNvSpPr txBox="1"/>
          <p:nvPr/>
        </p:nvSpPr>
        <p:spPr>
          <a:xfrm>
            <a:off x="605768" y="369494"/>
            <a:ext cx="4924233"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 normalizeH="0" baseline="0" noProof="0">
                <a:ln>
                  <a:noFill/>
                </a:ln>
                <a:solidFill>
                  <a:prstClr val="white"/>
                </a:solidFill>
                <a:effectLst/>
                <a:uLnTx/>
                <a:uFillTx/>
                <a:latin typeface="Aptos" panose="020B0004020202020204" pitchFamily="34" charset="0"/>
                <a:ea typeface="Calibri" panose="020F0502020204030204"/>
                <a:cs typeface="Calibri" panose="020F0502020204030204"/>
              </a:rPr>
              <a:t>For More Information…</a:t>
            </a:r>
          </a:p>
        </p:txBody>
      </p:sp>
      <p:sp>
        <p:nvSpPr>
          <p:cNvPr id="6" name="Title 5">
            <a:extLst>
              <a:ext uri="{FF2B5EF4-FFF2-40B4-BE49-F238E27FC236}">
                <a16:creationId xmlns:a16="http://schemas.microsoft.com/office/drawing/2014/main" id="{239041D1-82ED-4793-FF3C-32CA8BA58E33}"/>
              </a:ext>
            </a:extLst>
          </p:cNvPr>
          <p:cNvSpPr txBox="1">
            <a:spLocks noGrp="1"/>
          </p:cNvSpPr>
          <p:nvPr>
            <p:ph type="title" idx="4294967295"/>
          </p:nvPr>
        </p:nvSpPr>
        <p:spPr>
          <a:xfrm>
            <a:off x="1709056" y="1741714"/>
            <a:ext cx="8773885" cy="36009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hlinkClick r:id="rId2"/>
              </a:rPr>
              <a:t>Apply to be a TEEM Mentor...</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https://cteteem.com/</a:t>
            </a:r>
            <a:endParaRPr kumimoji="0" lang="en-US" sz="40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Or -</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Contact Morgan…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hlinkClick r:id="rId3"/>
              </a:rPr>
              <a:t>morgan@cteworkforce.com</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TEEM logo">
            <a:extLst>
              <a:ext uri="{FF2B5EF4-FFF2-40B4-BE49-F238E27FC236}">
                <a16:creationId xmlns:a16="http://schemas.microsoft.com/office/drawing/2014/main" id="{1B7C356A-079E-6C84-D1B7-779877BDA788}"/>
              </a:ext>
            </a:extLst>
          </p:cNvPr>
          <p:cNvPicPr>
            <a:picLocks noChangeAspect="1"/>
          </p:cNvPicPr>
          <p:nvPr/>
        </p:nvPicPr>
        <p:blipFill>
          <a:blip r:embed="rId4"/>
          <a:srcRect l="10612" r="13172" b="21549"/>
          <a:stretch>
            <a:fillRect/>
          </a:stretch>
        </p:blipFill>
        <p:spPr>
          <a:xfrm>
            <a:off x="9647381" y="42670"/>
            <a:ext cx="1407886" cy="1128735"/>
          </a:xfrm>
          <a:prstGeom prst="rect">
            <a:avLst/>
          </a:prstGeom>
        </p:spPr>
      </p:pic>
      <p:sp>
        <p:nvSpPr>
          <p:cNvPr id="2" name="TextBox 1">
            <a:extLst>
              <a:ext uri="{FF2B5EF4-FFF2-40B4-BE49-F238E27FC236}">
                <a16:creationId xmlns:a16="http://schemas.microsoft.com/office/drawing/2014/main" id="{E986130E-696E-236D-0689-8B617367DC5A}"/>
              </a:ext>
            </a:extLst>
          </p:cNvPr>
          <p:cNvSpPr txBox="1"/>
          <p:nvPr/>
        </p:nvSpPr>
        <p:spPr>
          <a:xfrm>
            <a:off x="3899495" y="6342419"/>
            <a:ext cx="4393006" cy="30098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1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2025  CTEWorkforce – A Coronet Technology Enterprises Company</a:t>
            </a:r>
          </a:p>
        </p:txBody>
      </p:sp>
    </p:spTree>
    <p:extLst>
      <p:ext uri="{BB962C8B-B14F-4D97-AF65-F5344CB8AC3E}">
        <p14:creationId xmlns:p14="http://schemas.microsoft.com/office/powerpoint/2010/main" val="3484100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Workforce Password Manager (WPM)</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a:xfrm>
            <a:off x="1071213" y="3750733"/>
            <a:ext cx="5989637" cy="1498600"/>
          </a:xfrm>
        </p:spPr>
        <p:txBody>
          <a:bodyPr>
            <a:normAutofit fontScale="92500" lnSpcReduction="10000"/>
          </a:bodyPr>
          <a:lstStyle/>
          <a:p>
            <a:pPr>
              <a:spcBef>
                <a:spcPts val="500"/>
              </a:spcBef>
            </a:pPr>
            <a:r>
              <a:rPr lang="en-US" sz="1900">
                <a:latin typeface="Roboto" panose="02000000000000000000" pitchFamily="2" charset="0"/>
                <a:ea typeface="Roboto" panose="02000000000000000000" pitchFamily="2" charset="0"/>
              </a:rPr>
              <a:t>Cooper Keating</a:t>
            </a:r>
          </a:p>
          <a:p>
            <a:pPr>
              <a:spcBef>
                <a:spcPts val="500"/>
              </a:spcBef>
            </a:pPr>
            <a:r>
              <a:rPr lang="en-US" sz="1900">
                <a:latin typeface="Roboto" panose="02000000000000000000" pitchFamily="2" charset="0"/>
                <a:ea typeface="Roboto" panose="02000000000000000000" pitchFamily="2" charset="0"/>
              </a:rPr>
              <a:t>Program Analyst</a:t>
            </a:r>
          </a:p>
          <a:p>
            <a:pPr>
              <a:spcBef>
                <a:spcPts val="500"/>
              </a:spcBef>
            </a:pPr>
            <a:endParaRPr lang="en-US" sz="1900">
              <a:latin typeface="Roboto" panose="02000000000000000000" pitchFamily="2" charset="0"/>
              <a:ea typeface="Roboto" panose="02000000000000000000" pitchFamily="2" charset="0"/>
            </a:endParaRPr>
          </a:p>
          <a:p>
            <a:pPr>
              <a:spcBef>
                <a:spcPts val="500"/>
              </a:spcBef>
            </a:pPr>
            <a:r>
              <a:rPr lang="en-US" sz="1900">
                <a:latin typeface="Roboto" panose="02000000000000000000" pitchFamily="2" charset="0"/>
                <a:ea typeface="Roboto" panose="02000000000000000000" pitchFamily="2" charset="0"/>
              </a:rPr>
              <a:t>Stephen</a:t>
            </a:r>
            <a:r>
              <a:rPr lang="en-US" sz="1900"/>
              <a:t> </a:t>
            </a:r>
            <a:r>
              <a:rPr lang="en-US" sz="1900">
                <a:latin typeface="Roboto" panose="02000000000000000000" pitchFamily="2" charset="0"/>
                <a:ea typeface="Roboto" panose="02000000000000000000" pitchFamily="2" charset="0"/>
              </a:rPr>
              <a:t>Peck</a:t>
            </a:r>
            <a:r>
              <a:rPr lang="en-US" sz="1900"/>
              <a:t> </a:t>
            </a:r>
          </a:p>
          <a:p>
            <a:pPr>
              <a:spcBef>
                <a:spcPts val="500"/>
              </a:spcBef>
            </a:pPr>
            <a:r>
              <a:rPr lang="en-US" sz="1900"/>
              <a:t>Program Applications Lead</a:t>
            </a:r>
          </a:p>
          <a:p>
            <a:endParaRPr lang="en-US"/>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vert="horz" lIns="91440" tIns="45720" rIns="91440" bIns="45720" rtlCol="0" anchor="t">
            <a:noAutofit/>
          </a:bodyPr>
          <a:lstStyle/>
          <a:p>
            <a:r>
              <a:rPr lang="en-US" b="1">
                <a:latin typeface="Roboto"/>
                <a:ea typeface="Roboto"/>
                <a:cs typeface="Roboto"/>
              </a:rPr>
              <a:t>Dec. 3, 2025</a:t>
            </a:r>
          </a:p>
        </p:txBody>
      </p:sp>
    </p:spTree>
    <p:extLst>
      <p:ext uri="{BB962C8B-B14F-4D97-AF65-F5344CB8AC3E}">
        <p14:creationId xmlns:p14="http://schemas.microsoft.com/office/powerpoint/2010/main" val="2420161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CAAC-8647-C4E1-4CC2-A7D3746385A9}"/>
              </a:ext>
            </a:extLst>
          </p:cNvPr>
          <p:cNvSpPr>
            <a:spLocks noGrp="1"/>
          </p:cNvSpPr>
          <p:nvPr>
            <p:ph type="title"/>
          </p:nvPr>
        </p:nvSpPr>
        <p:spPr/>
        <p:txBody>
          <a:bodyPr/>
          <a:lstStyle/>
          <a:p>
            <a:r>
              <a:rPr lang="en-US"/>
              <a:t>What is a password manager?</a:t>
            </a:r>
          </a:p>
        </p:txBody>
      </p:sp>
      <p:grpSp>
        <p:nvGrpSpPr>
          <p:cNvPr id="8" name="Group 7" descr="Screenshots of examples of strong passwords being generated in Linked in, and saved in Cyberark after having been auto-captured">
            <a:extLst>
              <a:ext uri="{FF2B5EF4-FFF2-40B4-BE49-F238E27FC236}">
                <a16:creationId xmlns:a16="http://schemas.microsoft.com/office/drawing/2014/main" id="{2CE300CD-82A5-B351-4A22-960609B6D81D}"/>
              </a:ext>
            </a:extLst>
          </p:cNvPr>
          <p:cNvGrpSpPr/>
          <p:nvPr/>
        </p:nvGrpSpPr>
        <p:grpSpPr>
          <a:xfrm>
            <a:off x="1524000" y="1510423"/>
            <a:ext cx="9144000" cy="2263344"/>
            <a:chOff x="0" y="1746032"/>
            <a:chExt cx="9144000" cy="2263344"/>
          </a:xfrm>
        </p:grpSpPr>
        <p:pic>
          <p:nvPicPr>
            <p:cNvPr id="9" name="Picture 8">
              <a:extLst>
                <a:ext uri="{FF2B5EF4-FFF2-40B4-BE49-F238E27FC236}">
                  <a16:creationId xmlns:a16="http://schemas.microsoft.com/office/drawing/2014/main" id="{B338C08C-1FAA-C4E4-98BD-951EC9FEA5B0}"/>
                </a:ext>
              </a:extLst>
            </p:cNvPr>
            <p:cNvPicPr>
              <a:picLocks noChangeAspect="1"/>
            </p:cNvPicPr>
            <p:nvPr/>
          </p:nvPicPr>
          <p:blipFill>
            <a:blip r:embed="rId2"/>
            <a:stretch>
              <a:fillRect/>
            </a:stretch>
          </p:blipFill>
          <p:spPr>
            <a:xfrm>
              <a:off x="0" y="1746032"/>
              <a:ext cx="4322618" cy="2263344"/>
            </a:xfrm>
            <a:prstGeom prst="rect">
              <a:avLst/>
            </a:prstGeom>
          </p:spPr>
        </p:pic>
        <p:pic>
          <p:nvPicPr>
            <p:cNvPr id="10" name="Picture 9">
              <a:extLst>
                <a:ext uri="{FF2B5EF4-FFF2-40B4-BE49-F238E27FC236}">
                  <a16:creationId xmlns:a16="http://schemas.microsoft.com/office/drawing/2014/main" id="{E2DB82FB-EA24-B55E-CAD1-02B58DEA5B8F}"/>
                </a:ext>
              </a:extLst>
            </p:cNvPr>
            <p:cNvPicPr>
              <a:picLocks noChangeAspect="1"/>
            </p:cNvPicPr>
            <p:nvPr/>
          </p:nvPicPr>
          <p:blipFill>
            <a:blip r:embed="rId3"/>
            <a:stretch>
              <a:fillRect/>
            </a:stretch>
          </p:blipFill>
          <p:spPr>
            <a:xfrm>
              <a:off x="4322618" y="1759398"/>
              <a:ext cx="4821382" cy="2249978"/>
            </a:xfrm>
            <a:prstGeom prst="rect">
              <a:avLst/>
            </a:prstGeom>
          </p:spPr>
        </p:pic>
      </p:grpSp>
      <p:sp>
        <p:nvSpPr>
          <p:cNvPr id="3" name="Content Placeholder 2">
            <a:extLst>
              <a:ext uri="{FF2B5EF4-FFF2-40B4-BE49-F238E27FC236}">
                <a16:creationId xmlns:a16="http://schemas.microsoft.com/office/drawing/2014/main" id="{218D6678-716B-7976-8506-8CF1C493AE04}"/>
              </a:ext>
            </a:extLst>
          </p:cNvPr>
          <p:cNvSpPr>
            <a:spLocks noGrp="1"/>
          </p:cNvSpPr>
          <p:nvPr>
            <p:ph idx="1"/>
          </p:nvPr>
        </p:nvSpPr>
        <p:spPr>
          <a:xfrm>
            <a:off x="1524000" y="4273641"/>
            <a:ext cx="9144001" cy="1401483"/>
          </a:xfrm>
        </p:spPr>
        <p:txBody>
          <a:bodyPr vert="horz" lIns="91440" tIns="45720" rIns="91440" bIns="45720" rtlCol="0" anchor="t">
            <a:noAutofit/>
          </a:bodyPr>
          <a:lstStyle/>
          <a:p>
            <a:pPr>
              <a:lnSpc>
                <a:spcPct val="110000"/>
              </a:lnSpc>
            </a:pPr>
            <a:r>
              <a:rPr lang="en-US" b="0">
                <a:latin typeface="Roboto"/>
                <a:ea typeface="Roboto"/>
                <a:cs typeface="Roboto"/>
              </a:rPr>
              <a:t>A password manager is a secure and scalable solution designed to manage and protect employee passwords across an organization. It offers a centralized platform for storing, sharing and auto-filling credentials while enhancing productivity and reducing the risks associated with weak or reused passwords.</a:t>
            </a:r>
          </a:p>
          <a:p>
            <a:endParaRPr lang="en-US"/>
          </a:p>
        </p:txBody>
      </p:sp>
    </p:spTree>
    <p:extLst>
      <p:ext uri="{BB962C8B-B14F-4D97-AF65-F5344CB8AC3E}">
        <p14:creationId xmlns:p14="http://schemas.microsoft.com/office/powerpoint/2010/main" val="153223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B239-4ED5-D523-1CA6-D7E8216AED9D}"/>
              </a:ext>
            </a:extLst>
          </p:cNvPr>
          <p:cNvSpPr>
            <a:spLocks noGrp="1"/>
          </p:cNvSpPr>
          <p:nvPr>
            <p:ph type="title"/>
          </p:nvPr>
        </p:nvSpPr>
        <p:spPr/>
        <p:txBody>
          <a:bodyPr/>
          <a:lstStyle/>
          <a:p>
            <a:r>
              <a:rPr lang="en-US">
                <a:latin typeface="Roboto"/>
                <a:ea typeface="Roboto"/>
                <a:cs typeface="Roboto"/>
              </a:rPr>
              <a:t>CyberArk Workforce password manager (WPM)</a:t>
            </a:r>
            <a:endParaRPr lang="en-US"/>
          </a:p>
        </p:txBody>
      </p:sp>
      <p:sp>
        <p:nvSpPr>
          <p:cNvPr id="4" name="Text Placeholder 3">
            <a:extLst>
              <a:ext uri="{FF2B5EF4-FFF2-40B4-BE49-F238E27FC236}">
                <a16:creationId xmlns:a16="http://schemas.microsoft.com/office/drawing/2014/main" id="{8E3CC43B-C565-E290-1488-ED2F2D6A7E35}"/>
              </a:ext>
            </a:extLst>
          </p:cNvPr>
          <p:cNvSpPr>
            <a:spLocks noGrp="1"/>
          </p:cNvSpPr>
          <p:nvPr>
            <p:ph type="body" sz="quarter" idx="14"/>
          </p:nvPr>
        </p:nvSpPr>
        <p:spPr>
          <a:xfrm>
            <a:off x="317500" y="1075765"/>
            <a:ext cx="11542806" cy="5011270"/>
          </a:xfrm>
        </p:spPr>
        <p:txBody>
          <a:bodyPr vert="horz" lIns="91440" tIns="45720" rIns="91440" bIns="45720" rtlCol="0" anchor="t">
            <a:noAutofit/>
          </a:bodyPr>
          <a:lstStyle/>
          <a:p>
            <a:pPr marR="0" lvl="0" algn="l" defTabSz="914400" rtl="0" eaLnBrk="1" fontAlgn="auto" latinLnBrk="0" hangingPunct="1">
              <a:lnSpc>
                <a:spcPct val="100000"/>
              </a:lnSpc>
              <a:spcBef>
                <a:spcPts val="1000"/>
              </a:spcBef>
              <a:spcAft>
                <a:spcPts val="0"/>
              </a:spcAft>
              <a:buClr>
                <a:srgbClr val="920075"/>
              </a:buClr>
              <a:buSzTx/>
              <a:tabLst/>
              <a:defRPr/>
            </a:pPr>
            <a:r>
              <a:rPr kumimoji="0" lang="en-US" sz="1800" b="1" i="0" u="none" strike="noStrike" kern="1200" cap="none" spc="0" normalizeH="0" baseline="0" noProof="0">
                <a:ln>
                  <a:noFill/>
                </a:ln>
                <a:solidFill>
                  <a:srgbClr val="414041"/>
                </a:solidFill>
                <a:effectLst/>
                <a:uLnTx/>
                <a:uFillTx/>
                <a:latin typeface="Roboto"/>
                <a:ea typeface="Roboto"/>
                <a:cs typeface="Roboto"/>
              </a:rPr>
              <a:t>Why CyberArk WPM?</a:t>
            </a:r>
          </a:p>
          <a:p>
            <a:pPr marL="731520" marR="0" lvl="1" indent="-285750" algn="l" defTabSz="914400" rtl="0" eaLnBrk="1" fontAlgn="auto" latinLnBrk="0" hangingPunct="1">
              <a:lnSpc>
                <a:spcPct val="100000"/>
              </a:lnSpc>
              <a:spcBef>
                <a:spcPts val="0"/>
              </a:spcBef>
              <a:spcAft>
                <a:spcPts val="0"/>
              </a:spcAft>
              <a:buClr>
                <a:srgbClr val="920075"/>
              </a:buClr>
              <a:buSzTx/>
              <a:buFont typeface="Wingdings" panose="05000000000000000000" pitchFamily="2" charset="2"/>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Overcomes the authentication and auditing challenges presented by business applications (apps) requiring individual usernames and passwords. (</a:t>
            </a:r>
            <a:r>
              <a:rPr lang="en-US">
                <a:solidFill>
                  <a:srgbClr val="414041"/>
                </a:solidFill>
                <a:latin typeface="Roboto"/>
                <a:ea typeface="Roboto"/>
                <a:cs typeface="Roboto"/>
              </a:rPr>
              <a:t>e.g.</a:t>
            </a:r>
            <a:r>
              <a:rPr kumimoji="0" lang="en-US" sz="1800" b="0" i="0" u="none" strike="noStrike" kern="1200" cap="none" spc="0" normalizeH="0" baseline="0" noProof="0">
                <a:ln>
                  <a:noFill/>
                </a:ln>
                <a:solidFill>
                  <a:srgbClr val="414041"/>
                </a:solidFill>
                <a:effectLst/>
                <a:uLnTx/>
                <a:uFillTx/>
                <a:latin typeface="Roboto"/>
                <a:ea typeface="Roboto"/>
                <a:cs typeface="Roboto"/>
              </a:rPr>
              <a:t> </a:t>
            </a:r>
            <a:r>
              <a:rPr lang="en-US">
                <a:solidFill>
                  <a:srgbClr val="414041"/>
                </a:solidFill>
                <a:latin typeface="Roboto"/>
                <a:ea typeface="Roboto"/>
                <a:cs typeface="Roboto"/>
              </a:rPr>
              <a:t>writing</a:t>
            </a:r>
            <a:r>
              <a:rPr kumimoji="0" lang="en-US" sz="1800" b="0" i="0" u="none" strike="noStrike" kern="1200" cap="none" spc="0" normalizeH="0" baseline="0" noProof="0">
                <a:ln>
                  <a:noFill/>
                </a:ln>
                <a:solidFill>
                  <a:srgbClr val="414041"/>
                </a:solidFill>
                <a:effectLst/>
                <a:uLnTx/>
                <a:uFillTx/>
                <a:latin typeface="Roboto"/>
                <a:ea typeface="Roboto"/>
                <a:cs typeface="Roboto"/>
              </a:rPr>
              <a:t> credentials on a sticky note)</a:t>
            </a:r>
            <a:endParaRPr lang="en-US" sz="1800" b="0" i="0" u="none" strike="noStrike" kern="1200" cap="none" spc="0" normalizeH="0" baseline="0" noProof="0">
              <a:ln>
                <a:noFill/>
              </a:ln>
              <a:solidFill>
                <a:srgbClr val="414041"/>
              </a:solidFill>
              <a:effectLst/>
              <a:uLnTx/>
              <a:uFillTx/>
              <a:latin typeface="Roboto"/>
              <a:ea typeface="Roboto"/>
              <a:cs typeface="Roboto"/>
            </a:endParaRPr>
          </a:p>
          <a:p>
            <a:pPr marL="731520" marR="0" lvl="1" indent="-285750" algn="l" defTabSz="914400" rtl="0" eaLnBrk="1" fontAlgn="auto" latinLnBrk="0" hangingPunct="1">
              <a:lnSpc>
                <a:spcPct val="100000"/>
              </a:lnSpc>
              <a:spcBef>
                <a:spcPts val="0"/>
              </a:spcBef>
              <a:spcAft>
                <a:spcPts val="600"/>
              </a:spcAft>
              <a:buClr>
                <a:srgbClr val="920075"/>
              </a:buClr>
              <a:buSzTx/>
              <a:buFont typeface="Wingdings" panose="05000000000000000000" pitchFamily="2" charset="2"/>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In addition to credentials, WPM can also secure text-based items such as serial numbers, licenses, personal identification numbers (PINs</a:t>
            </a:r>
            <a:r>
              <a:rPr lang="en-US">
                <a:solidFill>
                  <a:srgbClr val="414041"/>
                </a:solidFill>
                <a:latin typeface="Roboto"/>
                <a:ea typeface="Roboto"/>
                <a:cs typeface="Roboto"/>
              </a:rPr>
              <a:t>)</a:t>
            </a:r>
            <a:r>
              <a:rPr kumimoji="0" lang="en-US" sz="1800" b="0" i="0" u="none" strike="noStrike" kern="1200" cap="none" spc="0" normalizeH="0" baseline="0" noProof="0">
                <a:ln>
                  <a:noFill/>
                </a:ln>
                <a:solidFill>
                  <a:srgbClr val="414041"/>
                </a:solidFill>
                <a:effectLst/>
                <a:uLnTx/>
                <a:uFillTx/>
                <a:latin typeface="Roboto"/>
                <a:ea typeface="Roboto"/>
                <a:cs typeface="Roboto"/>
              </a:rPr>
              <a:t> or other secrets</a:t>
            </a:r>
            <a:endParaRPr lang="en-US" sz="1800" b="0" i="0" u="none" strike="noStrike" kern="1200" cap="none" spc="0" normalizeH="0" baseline="0" noProof="0">
              <a:ln>
                <a:noFill/>
              </a:ln>
              <a:solidFill>
                <a:srgbClr val="414041"/>
              </a:solidFill>
              <a:effectLst/>
              <a:uLnTx/>
              <a:uFillTx/>
              <a:latin typeface="Roboto"/>
              <a:ea typeface="Roboto"/>
              <a:cs typeface="Roboto"/>
            </a:endParaRPr>
          </a:p>
          <a:p>
            <a:pPr marR="0" lvl="0" algn="l" defTabSz="914400" rtl="0" eaLnBrk="1" fontAlgn="auto" latinLnBrk="0" hangingPunct="1">
              <a:lnSpc>
                <a:spcPct val="100000"/>
              </a:lnSpc>
              <a:spcBef>
                <a:spcPts val="0"/>
              </a:spcBef>
              <a:spcAft>
                <a:spcPts val="0"/>
              </a:spcAft>
              <a:buClr>
                <a:srgbClr val="920075"/>
              </a:buClr>
              <a:buSzTx/>
              <a:tabLst/>
              <a:defRPr/>
            </a:pPr>
            <a:r>
              <a:rPr kumimoji="0" lang="en-US" sz="1800" b="1" i="0" u="none" strike="noStrike" kern="1200" cap="none" spc="0" normalizeH="0" baseline="0" noProof="0">
                <a:ln>
                  <a:noFill/>
                </a:ln>
                <a:solidFill>
                  <a:srgbClr val="414041"/>
                </a:solidFill>
                <a:effectLst/>
                <a:uLnTx/>
                <a:uFillTx/>
                <a:latin typeface="Roboto"/>
                <a:ea typeface="Roboto"/>
                <a:cs typeface="Roboto"/>
              </a:rPr>
              <a:t>Mitigate credential-based attacks: </a:t>
            </a:r>
            <a:endParaRPr lang="en-US" sz="1800" b="1" i="0" u="none" strike="noStrike" kern="1200" cap="none" spc="0" normalizeH="0" baseline="0" noProof="0">
              <a:ln>
                <a:noFill/>
              </a:ln>
              <a:solidFill>
                <a:srgbClr val="414041"/>
              </a:solidFill>
              <a:effectLst/>
              <a:uLnTx/>
              <a:uFillTx/>
              <a:latin typeface="Roboto"/>
              <a:ea typeface="Roboto"/>
              <a:cs typeface="Roboto"/>
            </a:endParaRPr>
          </a:p>
          <a:p>
            <a:pPr marL="742950" marR="0" lvl="0" indent="-285750" algn="l" defTabSz="914400" rtl="0" eaLnBrk="1" fontAlgn="auto" latinLnBrk="0" hangingPunct="1">
              <a:lnSpc>
                <a:spcPct val="100000"/>
              </a:lnSpc>
              <a:spcBef>
                <a:spcPts val="0"/>
              </a:spcBef>
              <a:spcAft>
                <a:spcPts val="600"/>
              </a:spcAft>
              <a:buClr>
                <a:srgbClr val="920075"/>
              </a:buClr>
              <a:buSzTx/>
              <a:buFont typeface="Wingdings" panose="05000000000000000000" pitchFamily="2" charset="2"/>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Prevent unauthorized access by securing passwords in a vault with industry leading encryption</a:t>
            </a:r>
            <a:endParaRPr lang="en-US" sz="1800" b="0" i="0" u="none" strike="noStrike" kern="1200" cap="none" spc="0" normalizeH="0" baseline="0" noProof="0">
              <a:ln>
                <a:noFill/>
              </a:ln>
              <a:solidFill>
                <a:srgbClr val="414041"/>
              </a:solidFill>
              <a:effectLst/>
              <a:uLnTx/>
              <a:uFillTx/>
              <a:latin typeface="Roboto"/>
              <a:ea typeface="Roboto"/>
              <a:cs typeface="Roboto"/>
            </a:endParaRPr>
          </a:p>
          <a:p>
            <a:pPr marR="0" lvl="0" algn="l" defTabSz="914400" rtl="0" eaLnBrk="1" fontAlgn="auto" latinLnBrk="0" hangingPunct="1">
              <a:lnSpc>
                <a:spcPct val="100000"/>
              </a:lnSpc>
              <a:spcBef>
                <a:spcPts val="0"/>
              </a:spcBef>
              <a:spcAft>
                <a:spcPts val="0"/>
              </a:spcAft>
              <a:buClr>
                <a:srgbClr val="920075"/>
              </a:buClr>
              <a:buSzTx/>
              <a:tabLst/>
              <a:defRPr/>
            </a:pPr>
            <a:r>
              <a:rPr kumimoji="0" lang="en-US" sz="1800" b="1" i="0" u="none" strike="noStrike" kern="1200" cap="none" spc="0" normalizeH="0" baseline="0" noProof="0">
                <a:ln>
                  <a:noFill/>
                </a:ln>
                <a:solidFill>
                  <a:srgbClr val="414041"/>
                </a:solidFill>
                <a:effectLst/>
                <a:uLnTx/>
                <a:uFillTx/>
                <a:latin typeface="Roboto"/>
                <a:ea typeface="Roboto"/>
                <a:cs typeface="Roboto"/>
              </a:rPr>
              <a:t>Eliminate password frustration for end users: </a:t>
            </a:r>
            <a:endParaRPr lang="en-US" sz="1800" b="1" i="0" u="none" strike="noStrike" kern="1200" cap="none" spc="0" normalizeH="0" baseline="0" noProof="0">
              <a:ln>
                <a:noFill/>
              </a:ln>
              <a:solidFill>
                <a:srgbClr val="414041"/>
              </a:solidFill>
              <a:effectLst/>
              <a:uLnTx/>
              <a:uFillTx/>
              <a:latin typeface="Roboto"/>
              <a:ea typeface="Roboto"/>
              <a:cs typeface="Roboto"/>
            </a:endParaRPr>
          </a:p>
          <a:p>
            <a:pPr marL="742950" marR="0" lvl="1" indent="-285750" algn="l" defTabSz="914400" rtl="0" eaLnBrk="1" fontAlgn="auto" latinLnBrk="0" hangingPunct="1">
              <a:lnSpc>
                <a:spcPct val="100000"/>
              </a:lnSpc>
              <a:spcBef>
                <a:spcPts val="0"/>
              </a:spcBef>
              <a:spcAft>
                <a:spcPts val="600"/>
              </a:spcAft>
              <a:buClr>
                <a:srgbClr val="920075"/>
              </a:buClr>
              <a:buSzTx/>
              <a:buFont typeface="Wingdings" panose="05000000000000000000" pitchFamily="2" charset="2"/>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Enable effortless logins and intuitive user interfaces(IUI) with auto-fill capabilities and one-click app access</a:t>
            </a:r>
            <a:endParaRPr lang="en-US" sz="1800" b="0" i="0" u="none" strike="noStrike" kern="1200" cap="none" spc="0" normalizeH="0" baseline="0" noProof="0">
              <a:ln>
                <a:noFill/>
              </a:ln>
              <a:solidFill>
                <a:srgbClr val="414041"/>
              </a:solidFill>
              <a:effectLst/>
              <a:uLnTx/>
              <a:uFillTx/>
              <a:latin typeface="Roboto"/>
              <a:ea typeface="Roboto"/>
              <a:cs typeface="Roboto"/>
            </a:endParaRPr>
          </a:p>
          <a:p>
            <a:pPr marR="0" lvl="0" algn="l" defTabSz="914400" rtl="0" eaLnBrk="1" fontAlgn="auto" latinLnBrk="0" hangingPunct="1">
              <a:lnSpc>
                <a:spcPct val="100000"/>
              </a:lnSpc>
              <a:spcBef>
                <a:spcPts val="0"/>
              </a:spcBef>
              <a:spcAft>
                <a:spcPts val="0"/>
              </a:spcAft>
              <a:buClr>
                <a:srgbClr val="920075"/>
              </a:buClr>
              <a:buSzTx/>
              <a:tabLst/>
              <a:defRPr/>
            </a:pPr>
            <a:r>
              <a:rPr kumimoji="0" lang="en-US" sz="1800" b="1" i="0" u="none" strike="noStrike" kern="1200" cap="none" spc="0" normalizeH="0" baseline="0" noProof="0">
                <a:ln>
                  <a:noFill/>
                </a:ln>
                <a:solidFill>
                  <a:srgbClr val="414041"/>
                </a:solidFill>
                <a:effectLst/>
                <a:uLnTx/>
                <a:uFillTx/>
                <a:latin typeface="Roboto"/>
                <a:ea typeface="Roboto"/>
                <a:cs typeface="Roboto"/>
              </a:rPr>
              <a:t>Ensure IT visibility and control: </a:t>
            </a:r>
            <a:endParaRPr lang="en-US" sz="1800" b="1" i="0" u="none" strike="noStrike" kern="1200" cap="none" spc="0" normalizeH="0" baseline="0" noProof="0">
              <a:ln>
                <a:noFill/>
              </a:ln>
              <a:solidFill>
                <a:srgbClr val="414041"/>
              </a:solidFill>
              <a:effectLst/>
              <a:uLnTx/>
              <a:uFillTx/>
              <a:latin typeface="Roboto"/>
              <a:ea typeface="Roboto"/>
              <a:cs typeface="Roboto"/>
            </a:endParaRPr>
          </a:p>
          <a:p>
            <a:pPr marL="742950" marR="0" lvl="1" indent="-285750" algn="l" defTabSz="914400" rtl="0" eaLnBrk="1" fontAlgn="auto" latinLnBrk="0" hangingPunct="1">
              <a:lnSpc>
                <a:spcPct val="100000"/>
              </a:lnSpc>
              <a:spcBef>
                <a:spcPts val="0"/>
              </a:spcBef>
              <a:spcAft>
                <a:spcPts val="600"/>
              </a:spcAft>
              <a:buClr>
                <a:srgbClr val="920075"/>
              </a:buClr>
              <a:buSzTx/>
              <a:buFont typeface="Wingdings" panose="05000000000000000000" pitchFamily="2" charset="2"/>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Gain oversight of access and sharing, enforce policies and prevent the use of compromised credentials</a:t>
            </a:r>
            <a:endParaRPr lang="en-US" sz="1800" b="0" i="0" u="none" strike="noStrike" kern="1200" cap="none" spc="0" normalizeH="0" baseline="0" noProof="0">
              <a:ln>
                <a:noFill/>
              </a:ln>
              <a:solidFill>
                <a:srgbClr val="414041"/>
              </a:solidFill>
              <a:effectLst/>
              <a:uLnTx/>
              <a:uFillTx/>
              <a:latin typeface="Roboto"/>
              <a:ea typeface="Roboto"/>
              <a:cs typeface="Roboto"/>
            </a:endParaRPr>
          </a:p>
          <a:p>
            <a:pPr marL="0" marR="0" lvl="1" algn="l" defTabSz="914400" rtl="0" eaLnBrk="1" fontAlgn="auto" latinLnBrk="0" hangingPunct="1">
              <a:lnSpc>
                <a:spcPct val="100000"/>
              </a:lnSpc>
              <a:spcBef>
                <a:spcPts val="0"/>
              </a:spcBef>
              <a:spcAft>
                <a:spcPts val="0"/>
              </a:spcAft>
              <a:buClr>
                <a:srgbClr val="920075"/>
              </a:buClr>
              <a:buSzTx/>
              <a:tabLst/>
              <a:defRPr/>
            </a:pPr>
            <a:r>
              <a:rPr kumimoji="0" lang="en-US" sz="1800" b="1" i="0" u="none" strike="noStrike" kern="1200" cap="none" spc="0" normalizeH="0" baseline="0" noProof="0">
                <a:ln>
                  <a:noFill/>
                </a:ln>
                <a:solidFill>
                  <a:srgbClr val="414041"/>
                </a:solidFill>
                <a:effectLst/>
                <a:uLnTx/>
                <a:uFillTx/>
                <a:latin typeface="Roboto"/>
                <a:ea typeface="Roboto"/>
                <a:cs typeface="Roboto"/>
              </a:rPr>
              <a:t>Measure and track risk posture: </a:t>
            </a:r>
            <a:endParaRPr lang="en-US" sz="1800" b="1" i="0" u="none" strike="noStrike" kern="1200" cap="none" spc="0" normalizeH="0" baseline="0" noProof="0">
              <a:ln>
                <a:noFill/>
              </a:ln>
              <a:solidFill>
                <a:srgbClr val="414041"/>
              </a:solidFill>
              <a:effectLst/>
              <a:uLnTx/>
              <a:uFillTx/>
              <a:latin typeface="Roboto"/>
              <a:ea typeface="Roboto"/>
              <a:cs typeface="Roboto"/>
            </a:endParaRPr>
          </a:p>
          <a:p>
            <a:pPr marL="742950" marR="0" lvl="1" indent="-285750" algn="l" defTabSz="914400" rtl="0" eaLnBrk="1" fontAlgn="auto" latinLnBrk="0" hangingPunct="1">
              <a:lnSpc>
                <a:spcPct val="100000"/>
              </a:lnSpc>
              <a:spcBef>
                <a:spcPts val="0"/>
              </a:spcBef>
              <a:spcAft>
                <a:spcPts val="600"/>
              </a:spcAft>
              <a:buClr>
                <a:srgbClr val="920075"/>
              </a:buClr>
              <a:buSzTx/>
              <a:buFont typeface="Wingdings" panose="05000000000000000000" pitchFamily="2" charset="2"/>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View password insights, access reports and asses and address risks</a:t>
            </a:r>
            <a:endParaRPr lang="en-US" sz="1800" b="0" i="0" u="none" strike="noStrike" kern="1200" cap="none" spc="0" normalizeH="0" baseline="0" noProof="0">
              <a:ln>
                <a:noFill/>
              </a:ln>
              <a:solidFill>
                <a:srgbClr val="414041"/>
              </a:solidFill>
              <a:effectLst/>
              <a:uLnTx/>
              <a:uFillTx/>
              <a:latin typeface="Roboto"/>
              <a:ea typeface="Roboto"/>
              <a:cs typeface="Roboto"/>
            </a:endParaRPr>
          </a:p>
          <a:p>
            <a:pPr marR="0" lvl="0" algn="l" defTabSz="914400" rtl="0" eaLnBrk="1" fontAlgn="auto" latinLnBrk="0" hangingPunct="1">
              <a:lnSpc>
                <a:spcPct val="100000"/>
              </a:lnSpc>
              <a:spcBef>
                <a:spcPts val="0"/>
              </a:spcBef>
              <a:spcAft>
                <a:spcPts val="0"/>
              </a:spcAft>
              <a:buClr>
                <a:srgbClr val="920075"/>
              </a:buClr>
              <a:buSzTx/>
              <a:tabLst/>
              <a:defRPr/>
            </a:pPr>
            <a:r>
              <a:rPr kumimoji="0" lang="en-US" sz="1800" b="1" i="0" u="none" strike="noStrike" kern="1200" cap="none" spc="0" normalizeH="0" baseline="0" noProof="0">
                <a:ln>
                  <a:noFill/>
                </a:ln>
                <a:solidFill>
                  <a:srgbClr val="414041"/>
                </a:solidFill>
                <a:effectLst/>
                <a:uLnTx/>
                <a:uFillTx/>
                <a:latin typeface="Roboto"/>
                <a:ea typeface="Roboto"/>
                <a:cs typeface="Roboto"/>
              </a:rPr>
              <a:t>Seamless integration: </a:t>
            </a:r>
            <a:endParaRPr lang="en-US" sz="1800" b="1" i="0" u="none" strike="noStrike" kern="1200" cap="none" spc="0" normalizeH="0" baseline="0" noProof="0">
              <a:ln>
                <a:noFill/>
              </a:ln>
              <a:solidFill>
                <a:srgbClr val="414041"/>
              </a:solidFill>
              <a:effectLst/>
              <a:uLnTx/>
              <a:uFillTx/>
              <a:latin typeface="Roboto"/>
              <a:ea typeface="Roboto"/>
              <a:cs typeface="Roboto"/>
            </a:endParaRPr>
          </a:p>
          <a:p>
            <a:pPr marL="742950" marR="0" lvl="1" indent="-285750" algn="l" defTabSz="914400" rtl="0" eaLnBrk="1" fontAlgn="auto" latinLnBrk="0" hangingPunct="1">
              <a:lnSpc>
                <a:spcPct val="100000"/>
              </a:lnSpc>
              <a:spcBef>
                <a:spcPts val="0"/>
              </a:spcBef>
              <a:spcAft>
                <a:spcPts val="0"/>
              </a:spcAft>
              <a:buClr>
                <a:srgbClr val="920075"/>
              </a:buClr>
              <a:buSzTx/>
              <a:buFont typeface="Wingdings" panose="05000000000000000000" pitchFamily="2" charset="2"/>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Extend identity security beyond passwords with CyberArk’s broader security ecosystem</a:t>
            </a:r>
            <a:endParaRPr lang="en-US" sz="1800" b="0" i="0" u="none" strike="noStrike" kern="1200" cap="none" spc="0" normalizeH="0" baseline="0" noProof="0">
              <a:ln>
                <a:noFill/>
              </a:ln>
              <a:solidFill>
                <a:srgbClr val="414041"/>
              </a:solidFill>
              <a:effectLst/>
              <a:uLnTx/>
              <a:uFillTx/>
              <a:latin typeface="Roboto"/>
              <a:ea typeface="Roboto"/>
              <a:cs typeface="Roboto"/>
            </a:endParaRPr>
          </a:p>
          <a:p>
            <a:endParaRPr lang="en-US"/>
          </a:p>
        </p:txBody>
      </p:sp>
    </p:spTree>
    <p:extLst>
      <p:ext uri="{BB962C8B-B14F-4D97-AF65-F5344CB8AC3E}">
        <p14:creationId xmlns:p14="http://schemas.microsoft.com/office/powerpoint/2010/main" val="385383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56234-4536-6640-27DE-15C56430B0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69555-00C9-4F3F-8C8F-2FF0E0A331EB}"/>
              </a:ext>
            </a:extLst>
          </p:cNvPr>
          <p:cNvSpPr>
            <a:spLocks noGrp="1"/>
          </p:cNvSpPr>
          <p:nvPr>
            <p:ph type="title"/>
          </p:nvPr>
        </p:nvSpPr>
        <p:spPr>
          <a:xfrm>
            <a:off x="838200" y="206100"/>
            <a:ext cx="10515600" cy="1151943"/>
          </a:xfrm>
        </p:spPr>
        <p:txBody>
          <a:bodyPr/>
          <a:lstStyle/>
          <a:p>
            <a:r>
              <a:rPr lang="en-US"/>
              <a:t>Important information</a:t>
            </a:r>
          </a:p>
        </p:txBody>
      </p:sp>
      <p:sp>
        <p:nvSpPr>
          <p:cNvPr id="3" name="Content Placeholder 2">
            <a:extLst>
              <a:ext uri="{FF2B5EF4-FFF2-40B4-BE49-F238E27FC236}">
                <a16:creationId xmlns:a16="http://schemas.microsoft.com/office/drawing/2014/main" id="{59FBDFC4-1AFE-B075-F6F5-D2243FF4F60F}"/>
              </a:ext>
            </a:extLst>
          </p:cNvPr>
          <p:cNvSpPr>
            <a:spLocks noGrp="1"/>
          </p:cNvSpPr>
          <p:nvPr>
            <p:ph idx="1"/>
          </p:nvPr>
        </p:nvSpPr>
        <p:spPr>
          <a:xfrm>
            <a:off x="838200" y="1358043"/>
            <a:ext cx="10515600" cy="4351338"/>
          </a:xfrm>
        </p:spPr>
        <p:txBody>
          <a:bodyPr vert="horz" lIns="91440" tIns="45720" rIns="91440" bIns="45720" rtlCol="0" anchor="t">
            <a:noAutofit/>
          </a:bodyPr>
          <a:lstStyle/>
          <a:p>
            <a:pPr marL="342900" indent="-342900">
              <a:buFont typeface="Wingdings" panose="05000000000000000000" pitchFamily="2" charset="2"/>
              <a:buChar char="§"/>
            </a:pPr>
            <a:r>
              <a:rPr lang="en-US">
                <a:latin typeface="Roboto"/>
                <a:ea typeface="Roboto"/>
                <a:cs typeface="Roboto"/>
              </a:rPr>
              <a:t>Who should leverage CyberArk WPM?</a:t>
            </a:r>
          </a:p>
          <a:p>
            <a:pPr marL="742950" lvl="1" indent="-285750">
              <a:buFont typeface="Arial" panose="020B0604020202020204" pitchFamily="34" charset="0"/>
              <a:buChar char="•"/>
            </a:pPr>
            <a:r>
              <a:rPr lang="en-US">
                <a:latin typeface="Roboto"/>
                <a:ea typeface="Roboto"/>
                <a:cs typeface="Roboto"/>
              </a:rPr>
              <a:t>All agencies should leverage WPM as it provides risk mitigation around password and secret management </a:t>
            </a:r>
          </a:p>
          <a:p>
            <a:pPr marL="742950" lvl="1" indent="-285750">
              <a:buFont typeface="Arial" panose="020B0604020202020204" pitchFamily="34" charset="0"/>
              <a:buChar char="•"/>
            </a:pPr>
            <a:r>
              <a:rPr lang="en-US">
                <a:latin typeface="Roboto"/>
                <a:ea typeface="Roboto"/>
                <a:cs typeface="Roboto"/>
              </a:rPr>
              <a:t>Agency will have a WPM administrator that can control access within the agency, allowing more autonomy for each agency </a:t>
            </a:r>
          </a:p>
          <a:p>
            <a:pPr marL="342900" indent="-342900">
              <a:buFont typeface="Wingdings" panose="05000000000000000000" pitchFamily="2" charset="2"/>
              <a:buChar char="§"/>
            </a:pPr>
            <a:r>
              <a:rPr lang="en-US">
                <a:latin typeface="Roboto"/>
                <a:ea typeface="Roboto"/>
                <a:cs typeface="Roboto"/>
              </a:rPr>
              <a:t>When will it be available?</a:t>
            </a:r>
          </a:p>
          <a:p>
            <a:pPr marL="742950" indent="-285750">
              <a:lnSpc>
                <a:spcPct val="90000"/>
              </a:lnSpc>
              <a:spcBef>
                <a:spcPts val="500"/>
              </a:spcBef>
              <a:buFont typeface="Arial" panose="020B0604020202020204" pitchFamily="34" charset="0"/>
              <a:buChar char="•"/>
            </a:pPr>
            <a:r>
              <a:rPr lang="en-US" sz="1800" b="0">
                <a:latin typeface="Roboto"/>
                <a:ea typeface="Roboto"/>
                <a:cs typeface="Roboto"/>
              </a:rPr>
              <a:t>WPM is going through the service portfolio life cycle management (SPLM) process with a release date of Dec. 1</a:t>
            </a:r>
          </a:p>
          <a:p>
            <a:pPr marL="342900" indent="-342900">
              <a:buFont typeface="Wingdings" panose="05000000000000000000" pitchFamily="2" charset="2"/>
              <a:buChar char="§"/>
            </a:pPr>
            <a:r>
              <a:rPr lang="en-US">
                <a:latin typeface="Roboto"/>
                <a:ea typeface="Roboto"/>
                <a:cs typeface="Roboto"/>
              </a:rPr>
              <a:t>Where to find more information?</a:t>
            </a:r>
          </a:p>
          <a:p>
            <a:pPr marL="742950" lvl="1" indent="-285750">
              <a:buFont typeface="Arial" panose="020B0604020202020204" pitchFamily="34" charset="0"/>
              <a:buChar char="•"/>
            </a:pPr>
            <a:r>
              <a:rPr lang="en-US">
                <a:latin typeface="Roboto"/>
                <a:ea typeface="Roboto"/>
                <a:cs typeface="Roboto"/>
              </a:rPr>
              <a:t>There will be knowledge base articles and user guides in the VITA knowledge base</a:t>
            </a:r>
          </a:p>
          <a:p>
            <a:pPr marL="742950" lvl="1" indent="-285750">
              <a:buFont typeface="Arial" panose="020B0604020202020204" pitchFamily="34" charset="0"/>
              <a:buChar char="•"/>
            </a:pPr>
            <a:r>
              <a:rPr lang="en-US">
                <a:latin typeface="Roboto"/>
                <a:ea typeface="Roboto"/>
                <a:cs typeface="Roboto"/>
              </a:rPr>
              <a:t>If you have any questions before those are posted, contact </a:t>
            </a:r>
            <a:r>
              <a:rPr lang="en-US" b="1" u="sng">
                <a:solidFill>
                  <a:schemeClr val="accent1"/>
                </a:solidFill>
                <a:latin typeface="Roboto"/>
                <a:ea typeface="Roboto"/>
                <a:cs typeface="Roboto"/>
              </a:rPr>
              <a:t>Cooper.w.Keating@SAIC.com</a:t>
            </a:r>
            <a:endParaRPr lang="en-US" b="1" u="sng">
              <a:solidFill>
                <a:schemeClr val="accent1"/>
              </a:solidFill>
              <a:latin typeface="Roboto"/>
              <a:ea typeface="Roboto"/>
            </a:endParaRPr>
          </a:p>
          <a:p>
            <a:pPr marL="342900" indent="-342900">
              <a:buFont typeface="Wingdings" panose="05000000000000000000" pitchFamily="2" charset="2"/>
              <a:buChar char="§"/>
            </a:pPr>
            <a:r>
              <a:rPr lang="en-US">
                <a:latin typeface="Roboto"/>
                <a:ea typeface="Roboto"/>
                <a:cs typeface="Roboto"/>
              </a:rPr>
              <a:t>What is the service cost?</a:t>
            </a:r>
          </a:p>
          <a:p>
            <a:pPr marL="742950" lvl="1" indent="-285750">
              <a:buFont typeface="Arial" panose="020B0604020202020204" pitchFamily="34" charset="0"/>
              <a:buChar char="•"/>
            </a:pPr>
            <a:r>
              <a:rPr lang="en-US">
                <a:latin typeface="Roboto"/>
                <a:ea typeface="Roboto"/>
                <a:cs typeface="Roboto"/>
              </a:rPr>
              <a:t>$4.18 per user per month </a:t>
            </a:r>
          </a:p>
          <a:p>
            <a:endParaRPr lang="en-US" b="0"/>
          </a:p>
          <a:p>
            <a:endParaRPr lang="en-US"/>
          </a:p>
          <a:p>
            <a:endParaRPr lang="en-US" b="0">
              <a:cs typeface="Roboto"/>
            </a:endParaRPr>
          </a:p>
        </p:txBody>
      </p:sp>
    </p:spTree>
    <p:extLst>
      <p:ext uri="{BB962C8B-B14F-4D97-AF65-F5344CB8AC3E}">
        <p14:creationId xmlns:p14="http://schemas.microsoft.com/office/powerpoint/2010/main" val="359620336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CAAC-8647-C4E1-4CC2-A7D3746385A9}"/>
              </a:ext>
            </a:extLst>
          </p:cNvPr>
          <p:cNvSpPr>
            <a:spLocks noGrp="1"/>
          </p:cNvSpPr>
          <p:nvPr>
            <p:ph type="title"/>
          </p:nvPr>
        </p:nvSpPr>
        <p:spPr/>
        <p:txBody>
          <a:bodyPr/>
          <a:lstStyle/>
          <a:p>
            <a:r>
              <a:rPr lang="en-US"/>
              <a:t>How do I get WPM?</a:t>
            </a:r>
          </a:p>
        </p:txBody>
      </p:sp>
      <p:sp>
        <p:nvSpPr>
          <p:cNvPr id="3" name="Content Placeholder 2">
            <a:extLst>
              <a:ext uri="{FF2B5EF4-FFF2-40B4-BE49-F238E27FC236}">
                <a16:creationId xmlns:a16="http://schemas.microsoft.com/office/drawing/2014/main" id="{218D6678-716B-7976-8506-8CF1C493AE04}"/>
              </a:ext>
            </a:extLst>
          </p:cNvPr>
          <p:cNvSpPr>
            <a:spLocks noGrp="1"/>
          </p:cNvSpPr>
          <p:nvPr>
            <p:ph idx="1"/>
          </p:nvPr>
        </p:nvSpPr>
        <p:spPr>
          <a:xfrm>
            <a:off x="838200" y="684348"/>
            <a:ext cx="10385256" cy="1236663"/>
          </a:xfrm>
        </p:spPr>
        <p:txBody>
          <a:bodyPr/>
          <a:lstStyle/>
          <a:p>
            <a:r>
              <a:rPr lang="en-US"/>
              <a:t>WPM will be available in the VITA service catalog.</a:t>
            </a:r>
          </a:p>
          <a:p>
            <a:endParaRPr lang="en-US"/>
          </a:p>
        </p:txBody>
      </p:sp>
      <p:pic>
        <p:nvPicPr>
          <p:cNvPr id="5" name="Chart Placeholder 4" descr="Steps to obtain WPM in the VITA service catalog">
            <a:extLst>
              <a:ext uri="{FF2B5EF4-FFF2-40B4-BE49-F238E27FC236}">
                <a16:creationId xmlns:a16="http://schemas.microsoft.com/office/drawing/2014/main" id="{1B4B7901-56CC-2926-A9AE-1AB80A752677}"/>
              </a:ext>
              <a:ext uri="{C183D7F6-B498-43B3-948B-1728B52AA6E4}">
                <adec:decorative xmlns:adec="http://schemas.microsoft.com/office/drawing/2017/decorative" val="0"/>
              </a:ext>
            </a:extLst>
          </p:cNvPr>
          <p:cNvPicPr>
            <a:picLocks noGrp="1" noChangeAspect="1"/>
          </p:cNvPicPr>
          <p:nvPr>
            <p:ph type="chart" sz="quarter" idx="13"/>
          </p:nvPr>
        </p:nvPicPr>
        <p:blipFill>
          <a:blip r:embed="rId2"/>
          <a:stretch>
            <a:fillRect/>
          </a:stretch>
        </p:blipFill>
        <p:spPr>
          <a:xfrm>
            <a:off x="493735" y="1248286"/>
            <a:ext cx="7782262" cy="3589186"/>
          </a:xfrm>
          <a:prstGeom prst="rect">
            <a:avLst/>
          </a:prstGeom>
          <a:ln>
            <a:solidFill>
              <a:schemeClr val="accent1"/>
            </a:solidFill>
          </a:ln>
        </p:spPr>
      </p:pic>
      <p:pic>
        <p:nvPicPr>
          <p:cNvPr id="7" name="Picture 6" descr="Screenshots of how to order WPM in the service catalog.">
            <a:extLst>
              <a:ext uri="{FF2B5EF4-FFF2-40B4-BE49-F238E27FC236}">
                <a16:creationId xmlns:a16="http://schemas.microsoft.com/office/drawing/2014/main" id="{1B8325EE-78DC-7847-8E73-62C9BF800334}"/>
              </a:ext>
            </a:extLst>
          </p:cNvPr>
          <p:cNvPicPr>
            <a:picLocks noChangeAspect="1"/>
          </p:cNvPicPr>
          <p:nvPr/>
        </p:nvPicPr>
        <p:blipFill>
          <a:blip r:embed="rId3"/>
          <a:stretch>
            <a:fillRect/>
          </a:stretch>
        </p:blipFill>
        <p:spPr>
          <a:xfrm>
            <a:off x="6434775" y="3252696"/>
            <a:ext cx="5344271" cy="3258005"/>
          </a:xfrm>
          <a:prstGeom prst="rect">
            <a:avLst/>
          </a:prstGeom>
        </p:spPr>
      </p:pic>
    </p:spTree>
    <p:extLst>
      <p:ext uri="{BB962C8B-B14F-4D97-AF65-F5344CB8AC3E}">
        <p14:creationId xmlns:p14="http://schemas.microsoft.com/office/powerpoint/2010/main" val="620628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176855-1EA0-653F-E97D-1832768D8A7F}"/>
              </a:ext>
            </a:extLst>
          </p:cNvPr>
          <p:cNvSpPr>
            <a:spLocks noGrp="1"/>
          </p:cNvSpPr>
          <p:nvPr>
            <p:ph type="title"/>
          </p:nvPr>
        </p:nvSpPr>
        <p:spPr/>
        <p:txBody>
          <a:bodyPr/>
          <a:lstStyle/>
          <a:p>
            <a:r>
              <a:rPr lang="en-US"/>
              <a:t>Available resources</a:t>
            </a:r>
          </a:p>
        </p:txBody>
      </p:sp>
      <p:sp>
        <p:nvSpPr>
          <p:cNvPr id="3" name="Chart Placeholder 2">
            <a:extLst>
              <a:ext uri="{FF2B5EF4-FFF2-40B4-BE49-F238E27FC236}">
                <a16:creationId xmlns:a16="http://schemas.microsoft.com/office/drawing/2014/main" id="{FB004E9B-26E7-521D-42BB-956D39162BC9}"/>
              </a:ext>
            </a:extLst>
          </p:cNvPr>
          <p:cNvSpPr>
            <a:spLocks noGrp="1"/>
          </p:cNvSpPr>
          <p:nvPr>
            <p:ph type="chart" sz="quarter" idx="13"/>
          </p:nvPr>
        </p:nvSpPr>
        <p:spPr/>
        <p:txBody>
          <a:bodyPr/>
          <a:lstStyle/>
          <a:p>
            <a:pPr marL="342900" indent="-342900">
              <a:lnSpc>
                <a:spcPct val="250000"/>
              </a:lnSpc>
              <a:buFont typeface="Arial" panose="020B0604020202020204" pitchFamily="34" charset="0"/>
              <a:buChar char="•"/>
            </a:pPr>
            <a:r>
              <a:rPr lang="en-US"/>
              <a:t>WPM frequently asked questions (FAQ) (</a:t>
            </a:r>
            <a:r>
              <a:rPr lang="en-US" u="sng">
                <a:hlinkClick r:id="rId2"/>
              </a:rPr>
              <a:t>KB0020361</a:t>
            </a:r>
            <a:r>
              <a:rPr lang="en-US" u="sng"/>
              <a:t>)</a:t>
            </a:r>
            <a:endParaRPr lang="en-US"/>
          </a:p>
          <a:p>
            <a:pPr marL="800100" lvl="1" indent="-342900">
              <a:lnSpc>
                <a:spcPct val="250000"/>
              </a:lnSpc>
              <a:buFont typeface="Arial" panose="020B0604020202020204" pitchFamily="34" charset="0"/>
              <a:buChar char="•"/>
            </a:pPr>
            <a:r>
              <a:rPr lang="en-US"/>
              <a:t>This FAQ includes the questions and responses from the November AITR meeting</a:t>
            </a:r>
          </a:p>
          <a:p>
            <a:pPr marL="342900" indent="-342900">
              <a:lnSpc>
                <a:spcPct val="250000"/>
              </a:lnSpc>
              <a:buFont typeface="Arial" panose="020B0604020202020204" pitchFamily="34" charset="0"/>
              <a:buChar char="•"/>
            </a:pPr>
            <a:r>
              <a:rPr lang="en-US"/>
              <a:t>WPM user guide (</a:t>
            </a:r>
            <a:r>
              <a:rPr lang="en-US" u="sng">
                <a:hlinkClick r:id="rId3"/>
              </a:rPr>
              <a:t>KB0020360</a:t>
            </a:r>
            <a:r>
              <a:rPr lang="en-US" u="sng"/>
              <a:t>)</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3639221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200230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1B94-88DC-A6CE-ABCE-B0FDFAE49A2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1A90896-B72E-022B-F345-9BC1FB2D9823}"/>
              </a:ext>
              <a:ext uri="{C183D7F6-B498-43B3-948B-1728B52AA6E4}">
                <adec:decorative xmlns:adec="http://schemas.microsoft.com/office/drawing/2017/decorative" val="1"/>
              </a:ext>
            </a:extLst>
          </p:cNvPr>
          <p:cNvSpPr/>
          <p:nvPr/>
        </p:nvSpPr>
        <p:spPr>
          <a:xfrm>
            <a:off x="207242" y="1202025"/>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28798C"/>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28798C"/>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28798C"/>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24A398AD-7FE5-1110-5992-30DD63BAA64F}"/>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Incident Response</a:t>
            </a:r>
          </a:p>
        </p:txBody>
      </p:sp>
      <p:sp>
        <p:nvSpPr>
          <p:cNvPr id="9" name="TextBox 8">
            <a:extLst>
              <a:ext uri="{FF2B5EF4-FFF2-40B4-BE49-F238E27FC236}">
                <a16:creationId xmlns:a16="http://schemas.microsoft.com/office/drawing/2014/main" id="{77E4B5B6-5651-B0FF-E558-6F58DE7B14F6}"/>
              </a:ext>
            </a:extLst>
          </p:cNvPr>
          <p:cNvSpPr txBox="1"/>
          <p:nvPr/>
        </p:nvSpPr>
        <p:spPr>
          <a:xfrm>
            <a:off x="2342054" y="2340620"/>
            <a:ext cx="6552802" cy="210365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a:ea typeface="Roboto"/>
                <a:cs typeface="Roboto"/>
              </a:rPr>
              <a:t>       What to Expect During an          Incident                         					Response</a:t>
            </a:r>
          </a:p>
          <a:p>
            <a:pPr marL="0" marR="0" lvl="0" indent="0" algn="l" defTabSz="914400" rtl="0" eaLnBrk="1" fontAlgn="auto" latinLnBrk="0" hangingPunct="1">
              <a:lnSpc>
                <a:spcPct val="114000"/>
              </a:lnSpc>
              <a:spcBef>
                <a:spcPts val="0"/>
              </a:spcBef>
              <a:spcAft>
                <a:spcPts val="0"/>
              </a:spcAft>
              <a:buClrTx/>
              <a:buSzTx/>
              <a:buFontTx/>
              <a:buNone/>
              <a:tabLst/>
              <a:defRPr/>
            </a:pPr>
            <a:endParaRPr lang="en-US" sz="2400">
              <a:solidFill>
                <a:prstClr val="white"/>
              </a:solidFill>
              <a:latin typeface="Roboto"/>
              <a:ea typeface="Roboto"/>
              <a:cs typeface="Roboto"/>
              <a:sym typeface="Roboto"/>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a:ea typeface="Roboto"/>
                <a:cs typeface="Roboto"/>
                <a:sym typeface="Roboto"/>
              </a:rPr>
              <a:t>Jim Sturdevant</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rPr>
              <a:t>SLED SOC Manager</a:t>
            </a:r>
          </a:p>
        </p:txBody>
      </p:sp>
      <p:pic>
        <p:nvPicPr>
          <p:cNvPr id="1034" name="Picture 10" descr="Icon of a magnifing glass ">
            <a:extLst>
              <a:ext uri="{FF2B5EF4-FFF2-40B4-BE49-F238E27FC236}">
                <a16:creationId xmlns:a16="http://schemas.microsoft.com/office/drawing/2014/main" id="{8323BE00-327E-BFF9-0EBC-FE5499D35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340" y="1549731"/>
            <a:ext cx="4444466" cy="41062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go of a fingerprint">
            <a:extLst>
              <a:ext uri="{FF2B5EF4-FFF2-40B4-BE49-F238E27FC236}">
                <a16:creationId xmlns:a16="http://schemas.microsoft.com/office/drawing/2014/main" id="{5A31A928-C621-6FC8-19D4-3D371C258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866" y="3377768"/>
            <a:ext cx="1378090" cy="136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1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D4795E9-7766-AD4F-8518-13706C569B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1583" y="422905"/>
            <a:ext cx="2829646" cy="1070761"/>
          </a:xfrm>
          <a:prstGeom prst="rect">
            <a:avLst/>
          </a:prstGeom>
        </p:spPr>
      </p:pic>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723204" y="1453196"/>
            <a:ext cx="767769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a:ln>
                <a:noFill/>
              </a:ln>
              <a:solidFill>
                <a:srgbClr val="28798C"/>
              </a:solidFill>
              <a:effectLst/>
              <a:uLnTx/>
              <a:uFillTx/>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110829288"/>
              </p:ext>
            </p:extLst>
          </p:nvPr>
        </p:nvGraphicFramePr>
        <p:xfrm>
          <a:off x="1017469" y="1448633"/>
          <a:ext cx="10165080" cy="4172772"/>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461782">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461782">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nchor="ctr"/>
                </a:tc>
                <a:tc>
                  <a:txBody>
                    <a:bodyPr/>
                    <a:lstStyle/>
                    <a:p>
                      <a:pPr lvl="0">
                        <a:buNone/>
                      </a:pPr>
                      <a:r>
                        <a:rPr lang="en-US" sz="2000" b="1" i="0" u="none" strike="noStrike" noProof="0">
                          <a:solidFill>
                            <a:srgbClr val="005E6E"/>
                          </a:solidFill>
                          <a:latin typeface="roboto"/>
                        </a:rPr>
                        <a:t>Kendra Burgess/ VITA</a:t>
                      </a:r>
                      <a:endParaRPr lang="en-US" sz="2000">
                        <a:solidFill>
                          <a:srgbClr val="005E6E"/>
                        </a:solidFill>
                        <a:latin typeface="roboto"/>
                      </a:endParaRPr>
                    </a:p>
                  </a:txBody>
                  <a:tcPr anchor="ctr"/>
                </a:tc>
                <a:extLst>
                  <a:ext uri="{0D108BD9-81ED-4DB2-BD59-A6C34878D82A}">
                    <a16:rowId xmlns:a16="http://schemas.microsoft.com/office/drawing/2014/main" val="2260602934"/>
                  </a:ext>
                </a:extLst>
              </a:tr>
              <a:tr h="461782">
                <a:tc>
                  <a:txBody>
                    <a:bodyPr/>
                    <a:lstStyle/>
                    <a:p>
                      <a:pPr lvl="0">
                        <a:buNone/>
                      </a:pPr>
                      <a:r>
                        <a:rPr lang="en-US" sz="2000" b="1" i="0" u="none" strike="noStrike" noProof="0">
                          <a:solidFill>
                            <a:srgbClr val="005E6E"/>
                          </a:solidFill>
                          <a:latin typeface="roboto"/>
                        </a:rPr>
                        <a:t>TEEM (Mentor Program)</a:t>
                      </a:r>
                    </a:p>
                  </a:txBody>
                  <a:tcPr anchor="ctr"/>
                </a:tc>
                <a:tc>
                  <a:txBody>
                    <a:bodyPr/>
                    <a:lstStyle/>
                    <a:p>
                      <a:pPr lvl="0">
                        <a:buNone/>
                      </a:pPr>
                      <a:r>
                        <a:rPr lang="en-US" sz="2000" b="1" i="0" u="none" strike="noStrike" noProof="0">
                          <a:solidFill>
                            <a:srgbClr val="005E6E"/>
                          </a:solidFill>
                          <a:latin typeface="roboto"/>
                        </a:rPr>
                        <a:t>Bobby Keener/CTEWorkforce</a:t>
                      </a:r>
                      <a:endParaRPr lang="en-US" sz="2000" err="1"/>
                    </a:p>
                  </a:txBody>
                  <a:tcPr anchor="ctr"/>
                </a:tc>
                <a:extLst>
                  <a:ext uri="{0D108BD9-81ED-4DB2-BD59-A6C34878D82A}">
                    <a16:rowId xmlns:a16="http://schemas.microsoft.com/office/drawing/2014/main" val="357959388"/>
                  </a:ext>
                </a:extLst>
              </a:tr>
              <a:tr h="461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Workforce Password Management</a:t>
                      </a:r>
                      <a:endParaRPr lang="en-US" sz="2000">
                        <a:solidFill>
                          <a:srgbClr val="005E6E"/>
                        </a:solidFill>
                        <a:latin typeface="Roboto"/>
                      </a:endParaRPr>
                    </a:p>
                  </a:txBody>
                  <a:tcPr anchor="ctr"/>
                </a:tc>
                <a:tc>
                  <a:txBody>
                    <a:bodyPr/>
                    <a:lstStyle/>
                    <a:p>
                      <a:pPr lvl="0">
                        <a:buNone/>
                      </a:pPr>
                      <a:r>
                        <a:rPr lang="en-US" sz="2000" b="1" i="0" u="none" strike="noStrike" noProof="0">
                          <a:solidFill>
                            <a:srgbClr val="005E6E"/>
                          </a:solidFill>
                          <a:latin typeface="roboto"/>
                        </a:rPr>
                        <a:t>Cooper Keating / SAIC </a:t>
                      </a:r>
                    </a:p>
                    <a:p>
                      <a:pPr lvl="0">
                        <a:buNone/>
                      </a:pPr>
                      <a:r>
                        <a:rPr lang="en-US" sz="2000" b="1" i="0" u="none" strike="noStrike" noProof="0">
                          <a:solidFill>
                            <a:srgbClr val="005E6E"/>
                          </a:solidFill>
                          <a:latin typeface="roboto"/>
                        </a:rPr>
                        <a:t>Luis Lugo/VITA</a:t>
                      </a:r>
                      <a:endParaRPr lang="en-US" sz="2000"/>
                    </a:p>
                  </a:txBody>
                  <a:tcPr anchor="ctr"/>
                </a:tc>
                <a:extLst>
                  <a:ext uri="{0D108BD9-81ED-4DB2-BD59-A6C34878D82A}">
                    <a16:rowId xmlns:a16="http://schemas.microsoft.com/office/drawing/2014/main" val="72737314"/>
                  </a:ext>
                </a:extLst>
              </a:tr>
              <a:tr h="461782">
                <a:tc>
                  <a:txBody>
                    <a:bodyPr/>
                    <a:lstStyle/>
                    <a:p>
                      <a:pPr lvl="0">
                        <a:buNone/>
                      </a:pPr>
                      <a:r>
                        <a:rPr lang="en-US" sz="2000" b="1" i="0" u="none" strike="noStrike" noProof="0">
                          <a:solidFill>
                            <a:srgbClr val="005E6E"/>
                          </a:solidFill>
                          <a:latin typeface="roboto"/>
                        </a:rPr>
                        <a:t>What to Expect During an Incident Response</a:t>
                      </a:r>
                      <a:endParaRPr lang="en-US" sz="2000">
                        <a:solidFill>
                          <a:srgbClr val="005E6E"/>
                        </a:solidFill>
                      </a:endParaRPr>
                    </a:p>
                  </a:txBody>
                  <a:tcPr anchor="ctr"/>
                </a:tc>
                <a:tc>
                  <a:txBody>
                    <a:bodyPr/>
                    <a:lstStyle/>
                    <a:p>
                      <a:pPr lvl="0">
                        <a:buNone/>
                      </a:pPr>
                      <a:r>
                        <a:rPr lang="en-US" sz="2000" b="1" i="0" u="none" strike="noStrike" noProof="0">
                          <a:solidFill>
                            <a:srgbClr val="005E6E"/>
                          </a:solidFill>
                          <a:latin typeface="roboto"/>
                        </a:rPr>
                        <a:t>Jim Sturdevant / VITA</a:t>
                      </a:r>
                      <a:endParaRPr lang="en-US" sz="2000">
                        <a:solidFill>
                          <a:srgbClr val="005E6E"/>
                        </a:solidFill>
                        <a:latin typeface="roboto"/>
                      </a:endParaRPr>
                    </a:p>
                  </a:txBody>
                  <a:tcPr anchor="ctr"/>
                </a:tc>
                <a:extLst>
                  <a:ext uri="{0D108BD9-81ED-4DB2-BD59-A6C34878D82A}">
                    <a16:rowId xmlns:a16="http://schemas.microsoft.com/office/drawing/2014/main" val="2640365344"/>
                  </a:ext>
                </a:extLst>
              </a:tr>
              <a:tr h="461782">
                <a:tc>
                  <a:txBody>
                    <a:bodyPr/>
                    <a:lstStyle/>
                    <a:p>
                      <a:pPr lvl="0">
                        <a:buNone/>
                      </a:pPr>
                      <a:r>
                        <a:rPr lang="en-US" sz="2000" b="1" i="0" u="none" strike="noStrike" noProof="0">
                          <a:solidFill>
                            <a:srgbClr val="005E6E"/>
                          </a:solidFill>
                          <a:latin typeface="roboto"/>
                        </a:rPr>
                        <a:t>MSS Update</a:t>
                      </a:r>
                      <a:endParaRPr lang="en-US" sz="2000">
                        <a:solidFill>
                          <a:srgbClr val="005E6E"/>
                        </a:solidFill>
                      </a:endParaRPr>
                    </a:p>
                  </a:txBody>
                  <a:tcPr anchor="ctr"/>
                </a:tc>
                <a:tc>
                  <a:txBody>
                    <a:bodyPr/>
                    <a:lstStyle/>
                    <a:p>
                      <a:pPr lvl="0">
                        <a:buNone/>
                      </a:pPr>
                      <a:r>
                        <a:rPr lang="en-US" sz="2000" b="1" i="0" u="none" strike="noStrike" noProof="0">
                          <a:solidFill>
                            <a:srgbClr val="005E6E"/>
                          </a:solidFill>
                          <a:latin typeface="roboto"/>
                        </a:rPr>
                        <a:t>Mike Watson / VITA</a:t>
                      </a:r>
                      <a:endParaRPr lang="en-US" sz="2000">
                        <a:solidFill>
                          <a:srgbClr val="005E6E"/>
                        </a:solidFill>
                        <a:latin typeface="roboto"/>
                      </a:endParaRPr>
                    </a:p>
                  </a:txBody>
                  <a:tcPr anchor="ctr"/>
                </a:tc>
                <a:extLst>
                  <a:ext uri="{0D108BD9-81ED-4DB2-BD59-A6C34878D82A}">
                    <a16:rowId xmlns:a16="http://schemas.microsoft.com/office/drawing/2014/main" val="50729629"/>
                  </a:ext>
                </a:extLst>
              </a:tr>
              <a:tr h="461782">
                <a:tc>
                  <a:txBody>
                    <a:bodyPr/>
                    <a:lstStyle/>
                    <a:p>
                      <a:pPr lvl="0">
                        <a:buNone/>
                      </a:pPr>
                      <a:r>
                        <a:rPr lang="en-US" sz="2000" b="1" i="0" u="none" strike="noStrike" noProof="0">
                          <a:solidFill>
                            <a:srgbClr val="005E6E"/>
                          </a:solidFill>
                          <a:latin typeface="roboto"/>
                        </a:rPr>
                        <a:t>Announcements and Upcoming Events</a:t>
                      </a:r>
                      <a:endParaRPr lang="en-US" sz="2000">
                        <a:solidFill>
                          <a:srgbClr val="005E6E"/>
                        </a:solidFill>
                        <a:latin typeface="roboto"/>
                      </a:endParaRPr>
                    </a:p>
                  </a:txBody>
                  <a:tcPr anchor="ctr"/>
                </a:tc>
                <a:tc>
                  <a:txBody>
                    <a:bodyPr/>
                    <a:lstStyle/>
                    <a:p>
                      <a:pPr lvl="0">
                        <a:buNone/>
                      </a:pPr>
                      <a:r>
                        <a:rPr lang="en-US" sz="2000" b="1" i="0" u="none" strike="noStrike" noProof="0">
                          <a:solidFill>
                            <a:srgbClr val="005E6E"/>
                          </a:solidFill>
                          <a:latin typeface="roboto"/>
                        </a:rPr>
                        <a:t>Kendra Burgess/ VITA</a:t>
                      </a:r>
                      <a:endParaRPr lang="en-US" sz="2000">
                        <a:solidFill>
                          <a:srgbClr val="005E6E"/>
                        </a:solidFill>
                        <a:latin typeface="roboto"/>
                      </a:endParaRPr>
                    </a:p>
                  </a:txBody>
                  <a:tcPr anchor="ctr"/>
                </a:tc>
                <a:extLst>
                  <a:ext uri="{0D108BD9-81ED-4DB2-BD59-A6C34878D82A}">
                    <a16:rowId xmlns:a16="http://schemas.microsoft.com/office/drawing/2014/main" val="1541572585"/>
                  </a:ext>
                </a:extLst>
              </a:tr>
              <a:tr h="461782">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nchor="ctr"/>
                </a:tc>
                <a:tc>
                  <a:txBody>
                    <a:bodyPr/>
                    <a:lstStyle/>
                    <a:p>
                      <a:endParaRPr lang="en-US">
                        <a:solidFill>
                          <a:srgbClr val="005E6E"/>
                        </a:solidFill>
                      </a:endParaRPr>
                    </a:p>
                  </a:txBody>
                  <a:tcPr anchor="ctr"/>
                </a:tc>
                <a:extLst>
                  <a:ext uri="{0D108BD9-81ED-4DB2-BD59-A6C34878D82A}">
                    <a16:rowId xmlns:a16="http://schemas.microsoft.com/office/drawing/2014/main" val="2499087591"/>
                  </a:ext>
                </a:extLst>
              </a:tr>
            </a:tbl>
          </a:graphicData>
        </a:graphic>
      </p:graphicFrame>
      <p:pic>
        <p:nvPicPr>
          <p:cNvPr id="28" name="Picture 27" descr="Virginia IT Agency Logo">
            <a:extLst>
              <a:ext uri="{FF2B5EF4-FFF2-40B4-BE49-F238E27FC236}">
                <a16:creationId xmlns:a16="http://schemas.microsoft.com/office/drawing/2014/main" id="{37D4BAFB-60BE-096A-BFBB-8F244CE8616A}"/>
              </a:ext>
            </a:extLst>
          </p:cNvPr>
          <p:cNvPicPr>
            <a:picLocks noChangeAspect="1"/>
          </p:cNvPicPr>
          <p:nvPr/>
        </p:nvPicPr>
        <p:blipFill>
          <a:blip r:embed="rId4"/>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52CD-3202-3CC2-3BA6-A20E00D0297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9C63DD69-AC6D-2A9F-609E-B5FEFB107035}"/>
              </a:ext>
            </a:extLst>
          </p:cNvPr>
          <p:cNvSpPr>
            <a:spLocks noGrp="1"/>
          </p:cNvSpPr>
          <p:nvPr>
            <p:ph type="title" idx="4294967295"/>
          </p:nvPr>
        </p:nvSpPr>
        <p:spPr>
          <a:xfrm>
            <a:off x="-483424" y="3309815"/>
            <a:ext cx="9193213" cy="13573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rPr>
              <a:t>MSS Contract Update</a:t>
            </a:r>
          </a:p>
        </p:txBody>
      </p:sp>
      <p:sp>
        <p:nvSpPr>
          <p:cNvPr id="10" name="Text Placeholder 9">
            <a:extLst>
              <a:ext uri="{FF2B5EF4-FFF2-40B4-BE49-F238E27FC236}">
                <a16:creationId xmlns:a16="http://schemas.microsoft.com/office/drawing/2014/main" id="{F0122787-7A0C-8679-B9D9-AF1E2E7F1DD2}"/>
              </a:ext>
            </a:extLst>
          </p:cNvPr>
          <p:cNvSpPr>
            <a:spLocks noGrp="1"/>
          </p:cNvSpPr>
          <p:nvPr>
            <p:ph type="body" sz="quarter" idx="13"/>
          </p:nvPr>
        </p:nvSpPr>
        <p:spPr>
          <a:xfrm>
            <a:off x="1616184" y="4334495"/>
            <a:ext cx="5826260" cy="1168312"/>
          </a:xfrm>
        </p:spPr>
        <p:txBody>
          <a:bodyPr vert="horz" lIns="91440" tIns="45720" rIns="91440" bIns="45720" rtlCol="0" anchor="t">
            <a:normAutofit/>
          </a:bodyPr>
          <a:lstStyle/>
          <a:p>
            <a:r>
              <a:rPr lang="en-US">
                <a:solidFill>
                  <a:srgbClr val="91D8AE"/>
                </a:solidFill>
                <a:latin typeface="Rajdhani"/>
                <a:ea typeface="Roboto"/>
              </a:rPr>
              <a:t>     </a:t>
            </a:r>
            <a:r>
              <a:rPr lang="en-US">
                <a:solidFill>
                  <a:srgbClr val="005E6E"/>
                </a:solidFill>
                <a:latin typeface="Rajdhani"/>
                <a:ea typeface="Roboto"/>
              </a:rPr>
              <a:t>Michael Watson - CISO</a:t>
            </a:r>
            <a:endParaRPr lang="en-US">
              <a:solidFill>
                <a:srgbClr val="005E6E"/>
              </a:solidFill>
            </a:endParaRPr>
          </a:p>
          <a:p>
            <a:endParaRPr lang="en-US"/>
          </a:p>
        </p:txBody>
      </p:sp>
    </p:spTree>
    <p:extLst>
      <p:ext uri="{BB962C8B-B14F-4D97-AF65-F5344CB8AC3E}">
        <p14:creationId xmlns:p14="http://schemas.microsoft.com/office/powerpoint/2010/main" val="292013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10355-D7E3-0A85-81B1-FDD363D270B7}"/>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55D8FDBD-C65C-CD4D-04A3-57F76F82C89E}"/>
              </a:ext>
            </a:extLst>
          </p:cNvPr>
          <p:cNvSpPr>
            <a:spLocks noGrp="1"/>
          </p:cNvSpPr>
          <p:nvPr>
            <p:ph type="title" idx="4294967295"/>
          </p:nvPr>
        </p:nvSpPr>
        <p:spPr>
          <a:xfrm>
            <a:off x="503238" y="306388"/>
            <a:ext cx="7786687"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MSS RFP process is complete  - Contact awarded</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5" name="Content Placeholder 2">
            <a:extLst>
              <a:ext uri="{FF2B5EF4-FFF2-40B4-BE49-F238E27FC236}">
                <a16:creationId xmlns:a16="http://schemas.microsoft.com/office/drawing/2014/main" id="{E014C211-E1C4-EEB9-3B33-366B6D6C6A41}"/>
              </a:ext>
            </a:extLst>
          </p:cNvPr>
          <p:cNvSpPr txBox="1">
            <a:spLocks/>
          </p:cNvSpPr>
          <p:nvPr/>
        </p:nvSpPr>
        <p:spPr>
          <a:xfrm>
            <a:off x="289790" y="907666"/>
            <a:ext cx="5181600" cy="4564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Contract Overview</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5 year contract w/extensions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2 sections</a:t>
            </a: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security engineering</a:t>
            </a: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Security operations center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Zero Trust Strategy Aligned</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Security tool upgrades target for CY2</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Automation</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Analytics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Telemetry data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SOC Fully Migrates to Splunk</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Update use cases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Enhance automation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30" name="Picture 6" descr="General Dynamics Information Technology, Inc. - GovCon Wire">
            <a:extLst>
              <a:ext uri="{FF2B5EF4-FFF2-40B4-BE49-F238E27FC236}">
                <a16:creationId xmlns:a16="http://schemas.microsoft.com/office/drawing/2014/main" id="{7DC42C68-46BB-31CF-3757-81A56B0E87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3" t="4929" r="3771" b="6811"/>
          <a:stretch>
            <a:fillRect/>
          </a:stretch>
        </p:blipFill>
        <p:spPr bwMode="auto">
          <a:xfrm>
            <a:off x="7618206" y="3138266"/>
            <a:ext cx="2420471" cy="22698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dit-logo - Missouri Partnership">
            <a:extLst>
              <a:ext uri="{FF2B5EF4-FFF2-40B4-BE49-F238E27FC236}">
                <a16:creationId xmlns:a16="http://schemas.microsoft.com/office/drawing/2014/main" id="{28CF956D-4F33-1D98-6FBD-3694F4EE9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1880" y="1525176"/>
            <a:ext cx="5953125"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246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5D598-5E3D-F4F6-E8FE-E950B27F6DCD}"/>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Tool Transition Overview (Subject to Change)</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pic>
        <p:nvPicPr>
          <p:cNvPr id="4" name="Picture 3" descr="Road map of Phase one of the MSS implementation with SIEM/dashboard automation, network forensics, IDS/IPS, Endpoint protection and management, Key and Certificate management, CNAPPS/CASB, and hardware upgrades.">
            <a:extLst>
              <a:ext uri="{FF2B5EF4-FFF2-40B4-BE49-F238E27FC236}">
                <a16:creationId xmlns:a16="http://schemas.microsoft.com/office/drawing/2014/main" id="{D71CA2C5-F3A8-4926-3FAA-4CE45C77C682}"/>
              </a:ext>
            </a:extLst>
          </p:cNvPr>
          <p:cNvPicPr>
            <a:picLocks noChangeAspect="1"/>
          </p:cNvPicPr>
          <p:nvPr/>
        </p:nvPicPr>
        <p:blipFill>
          <a:blip r:embed="rId2"/>
          <a:stretch>
            <a:fillRect/>
          </a:stretch>
        </p:blipFill>
        <p:spPr>
          <a:xfrm>
            <a:off x="769172" y="1424511"/>
            <a:ext cx="10653656" cy="4461968"/>
          </a:xfrm>
          <a:prstGeom prst="rect">
            <a:avLst/>
          </a:prstGeom>
        </p:spPr>
      </p:pic>
    </p:spTree>
    <p:extLst>
      <p:ext uri="{BB962C8B-B14F-4D97-AF65-F5344CB8AC3E}">
        <p14:creationId xmlns:p14="http://schemas.microsoft.com/office/powerpoint/2010/main" val="3524236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a:t>
            </a:r>
            <a:r>
              <a:rPr lang="en-US" sz="2400">
                <a:solidFill>
                  <a:prstClr val="white"/>
                </a:solidFill>
                <a:latin typeface="Roboto"/>
                <a:ea typeface="Roboto"/>
                <a:cs typeface="Roboto"/>
              </a:rPr>
              <a:t>December 2025</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a:ln>
                  <a:noFill/>
                </a:ln>
                <a:solidFill>
                  <a:srgbClr val="105A70"/>
                </a:solidFill>
                <a:effectLst/>
                <a:uLnTx/>
                <a:uFillTx/>
                <a:latin typeface="Roboto"/>
                <a:ea typeface="Roboto"/>
                <a:cs typeface="Roboto"/>
              </a:rPr>
              <a:t>Top 5 </a:t>
            </a:r>
            <a:r>
              <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7" y="1323417"/>
            <a:ext cx="8702842" cy="801139"/>
          </a:xfrm>
          <a:prstGeom prst="rect">
            <a:avLst/>
          </a:prstGeom>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December,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13" name="TextBox 12">
            <a:extLst>
              <a:ext uri="{FF2B5EF4-FFF2-40B4-BE49-F238E27FC236}">
                <a16:creationId xmlns:a16="http://schemas.microsoft.com/office/drawing/2014/main" id="{2A1C4EEC-EA67-DA4C-A4C9-E6569A5E5FA4}"/>
              </a:ext>
            </a:extLst>
          </p:cNvPr>
          <p:cNvSpPr txBox="1"/>
          <p:nvPr/>
        </p:nvSpPr>
        <p:spPr>
          <a:xfrm>
            <a:off x="1071861" y="1899256"/>
            <a:ext cx="10102820" cy="3677930"/>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920075"/>
                </a:solidFill>
                <a:effectLst/>
                <a:uLnTx/>
                <a:uFillTx/>
                <a:latin typeface="Roboto"/>
                <a:ea typeface="Roboto"/>
                <a:cs typeface="Roboto"/>
              </a:rPr>
              <a:t>Google Chrome &lt; 142.0.7444.175 Multiple Vulnerabilities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920075"/>
                </a:solidFill>
                <a:effectLst/>
                <a:uLnTx/>
                <a:uFillTx/>
                <a:latin typeface="Roboto"/>
                <a:ea typeface="Roboto"/>
                <a:cs typeface="Roboto"/>
              </a:rPr>
              <a:t>Oracle Java SE Multiple Vulnerabilities (October 2025 CPU)</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920075"/>
                </a:solidFill>
                <a:effectLst/>
                <a:uLnTx/>
                <a:uFillTx/>
                <a:latin typeface="Roboto"/>
                <a:ea typeface="Roboto"/>
                <a:cs typeface="Roboto"/>
              </a:rPr>
              <a:t>Microsoft .NET Core </a:t>
            </a:r>
            <a:r>
              <a:rPr kumimoji="0" lang="en-US" sz="2400" b="1" i="0" u="none" strike="noStrike" kern="1200" cap="none" spc="0" normalizeH="0" baseline="0" noProof="0" err="1">
                <a:ln>
                  <a:noFill/>
                </a:ln>
                <a:solidFill>
                  <a:srgbClr val="920075"/>
                </a:solidFill>
                <a:effectLst/>
                <a:uLnTx/>
                <a:uFillTx/>
                <a:latin typeface="Roboto"/>
                <a:ea typeface="Roboto"/>
                <a:cs typeface="Roboto"/>
              </a:rPr>
              <a:t>SEoL</a:t>
            </a:r>
            <a:endParaRPr kumimoji="0" lang="en-US" sz="2400" b="1" i="0" u="none" strike="noStrike" kern="1200" cap="none" spc="0" normalizeH="0" baseline="0" noProof="0">
              <a:ln>
                <a:noFill/>
              </a:ln>
              <a:solidFill>
                <a:srgbClr val="920075"/>
              </a:solidFill>
              <a:effectLst/>
              <a:uLnTx/>
              <a:uFillTx/>
              <a:latin typeface="Roboto"/>
              <a:ea typeface="Roboto"/>
              <a:cs typeface="Roboto"/>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920075"/>
                </a:solidFill>
                <a:effectLst/>
                <a:uLnTx/>
                <a:uFillTx/>
                <a:latin typeface="Roboto"/>
                <a:ea typeface="Roboto"/>
                <a:cs typeface="Roboto"/>
              </a:rPr>
              <a:t>Microsoft Teams &lt; 1.6.0.18681 RCE</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920075"/>
                </a:solidFill>
                <a:effectLst/>
                <a:uLnTx/>
                <a:uFillTx/>
                <a:latin typeface="Roboto"/>
                <a:ea typeface="Roboto"/>
                <a:cs typeface="Roboto"/>
              </a:rPr>
              <a:t>VLC &lt; 3.0.21 DoS</a:t>
            </a:r>
          </a:p>
        </p:txBody>
      </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4"/>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5"/>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6"/>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5126E-9240-8B92-27AD-740B63857E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62A64DC-C814-EB46-629C-D53656F4B7D6}"/>
              </a:ext>
            </a:extLst>
          </p:cNvPr>
          <p:cNvSpPr>
            <a:spLocks noGrp="1"/>
          </p:cNvSpPr>
          <p:nvPr>
            <p:ph type="title"/>
          </p:nvPr>
        </p:nvSpPr>
        <p:spPr>
          <a:xfrm>
            <a:off x="584327" y="193880"/>
            <a:ext cx="10899112" cy="823790"/>
          </a:xfrm>
        </p:spPr>
        <p:txBody>
          <a:bodyPr>
            <a:normAutofit fontScale="90000"/>
          </a:bodyPr>
          <a:lstStyle/>
          <a:p>
            <a:r>
              <a:rPr lang="en-US" b="1">
                <a:solidFill>
                  <a:srgbClr val="005E6E"/>
                </a:solidFill>
                <a:latin typeface="Rajdhani"/>
              </a:rPr>
              <a:t>Deliverables &amp; dates for audit and risk compliance</a:t>
            </a:r>
            <a:endParaRPr lang="en-US" b="1">
              <a:solidFill>
                <a:srgbClr val="005E6E"/>
              </a:solidFill>
            </a:endParaRPr>
          </a:p>
        </p:txBody>
      </p:sp>
      <p:sp>
        <p:nvSpPr>
          <p:cNvPr id="5" name="Text Placeholder 4">
            <a:extLst>
              <a:ext uri="{FF2B5EF4-FFF2-40B4-BE49-F238E27FC236}">
                <a16:creationId xmlns:a16="http://schemas.microsoft.com/office/drawing/2014/main" id="{90B7FC12-01C5-51B6-0708-A79DED548911}"/>
              </a:ext>
            </a:extLst>
          </p:cNvPr>
          <p:cNvSpPr>
            <a:spLocks noGrp="1"/>
          </p:cNvSpPr>
          <p:nvPr>
            <p:ph type="body" sz="quarter" idx="13"/>
          </p:nvPr>
        </p:nvSpPr>
        <p:spPr>
          <a:xfrm>
            <a:off x="778291" y="1434279"/>
            <a:ext cx="6400800" cy="456648"/>
          </a:xfrm>
        </p:spPr>
        <p:txBody>
          <a:bodyPr/>
          <a:lstStyle/>
          <a:p>
            <a:r>
              <a:rPr lang="en-US">
                <a:latin typeface="Rajdhani SemiBold"/>
                <a:ea typeface="Roboto Light"/>
              </a:rPr>
              <a:t>Agency deliverable activity &amp; schedule for 2025</a:t>
            </a:r>
            <a:r>
              <a:rPr lang="en-US">
                <a:solidFill>
                  <a:schemeClr val="accent1"/>
                </a:solidFill>
                <a:latin typeface="Rajdhani SemiBold"/>
                <a:ea typeface="Roboto Light"/>
              </a:rPr>
              <a:t>  </a:t>
            </a:r>
            <a:endParaRPr lang="en-US"/>
          </a:p>
          <a:p>
            <a:endParaRPr lang="en-US">
              <a:solidFill>
                <a:schemeClr val="accent1"/>
              </a:solidFill>
            </a:endParaRPr>
          </a:p>
        </p:txBody>
      </p:sp>
      <p:sp>
        <p:nvSpPr>
          <p:cNvPr id="2" name="Content Placeholder 1">
            <a:extLst>
              <a:ext uri="{FF2B5EF4-FFF2-40B4-BE49-F238E27FC236}">
                <a16:creationId xmlns:a16="http://schemas.microsoft.com/office/drawing/2014/main" id="{628E2D92-6B02-20A8-D6C7-C0C4D9FE69A8}"/>
              </a:ext>
            </a:extLst>
          </p:cNvPr>
          <p:cNvSpPr>
            <a:spLocks noGrp="1"/>
          </p:cNvSpPr>
          <p:nvPr>
            <p:ph idx="1"/>
          </p:nvPr>
        </p:nvSpPr>
        <p:spPr>
          <a:xfrm>
            <a:off x="838200" y="1917428"/>
            <a:ext cx="7184572" cy="4572000"/>
          </a:xfrm>
        </p:spPr>
        <p:txBody>
          <a:bodyPr vert="horz" lIns="91440" tIns="45720" rIns="91440" bIns="45720" rtlCol="0" anchor="t">
            <a:noAutofit/>
          </a:bodyPr>
          <a:lstStyle/>
          <a:p>
            <a:pPr>
              <a:lnSpc>
                <a:spcPct val="250000"/>
              </a:lnSpc>
            </a:pPr>
            <a:r>
              <a:rPr lang="en-US" sz="1800"/>
              <a:t>Quarterly updates Audit &amp; Risk Findings </a:t>
            </a:r>
          </a:p>
          <a:p>
            <a:pPr>
              <a:lnSpc>
                <a:spcPct val="250000"/>
              </a:lnSpc>
            </a:pPr>
            <a:r>
              <a:rPr lang="en-US" sz="1800"/>
              <a:t>Review and update Audit &amp; Risk Plans as required</a:t>
            </a:r>
          </a:p>
          <a:p>
            <a:pPr>
              <a:lnSpc>
                <a:spcPct val="250000"/>
              </a:lnSpc>
            </a:pPr>
            <a:r>
              <a:rPr lang="en-US" sz="1800"/>
              <a:t>Complete Audit &amp; Risk Assessments as required</a:t>
            </a:r>
          </a:p>
          <a:p>
            <a:pPr>
              <a:lnSpc>
                <a:spcPct val="250000"/>
              </a:lnSpc>
            </a:pPr>
            <a:r>
              <a:rPr lang="en-US" sz="1800"/>
              <a:t>Review &amp; Update Business Impact Analysis &amp; application certifications</a:t>
            </a:r>
          </a:p>
          <a:p>
            <a:pPr>
              <a:lnSpc>
                <a:spcPct val="250000"/>
              </a:lnSpc>
            </a:pPr>
            <a:r>
              <a:rPr lang="en-US" sz="1800">
                <a:latin typeface="Roboto Light"/>
                <a:ea typeface="Roboto Light"/>
                <a:cs typeface="Roboto Light"/>
              </a:rPr>
              <a:t>Agency ISO need to complete their ISO certification requirements</a:t>
            </a:r>
          </a:p>
          <a:p>
            <a:endParaRPr lang="en-US" sz="1800">
              <a:latin typeface="Roboto Light"/>
              <a:ea typeface="Roboto Light"/>
              <a:cs typeface="Roboto Light"/>
            </a:endParaRPr>
          </a:p>
          <a:p>
            <a:r>
              <a:rPr lang="en-US" sz="1800">
                <a:solidFill>
                  <a:prstClr val="white"/>
                </a:solidFill>
                <a:cs typeface="Calibri"/>
              </a:rPr>
              <a:t>Annual report data will be pulled on </a:t>
            </a:r>
            <a:r>
              <a:rPr lang="en-US" sz="1800" b="1">
                <a:solidFill>
                  <a:prstClr val="white"/>
                </a:solidFill>
                <a:cs typeface="Calibri"/>
              </a:rPr>
              <a:t>December 31, 2025.</a:t>
            </a:r>
          </a:p>
          <a:p>
            <a:endParaRPr lang="en-US" sz="1800">
              <a:latin typeface="Roboto Light"/>
              <a:ea typeface="Roboto Light"/>
              <a:cs typeface="Roboto Light"/>
            </a:endParaRPr>
          </a:p>
        </p:txBody>
      </p:sp>
      <p:sp>
        <p:nvSpPr>
          <p:cNvPr id="7" name="TextBox 6">
            <a:extLst>
              <a:ext uri="{FF2B5EF4-FFF2-40B4-BE49-F238E27FC236}">
                <a16:creationId xmlns:a16="http://schemas.microsoft.com/office/drawing/2014/main" id="{FFC3E206-F44D-1027-1CD5-7DCDDB0D9BED}"/>
              </a:ext>
            </a:extLst>
          </p:cNvPr>
          <p:cNvSpPr txBox="1"/>
          <p:nvPr/>
        </p:nvSpPr>
        <p:spPr>
          <a:xfrm>
            <a:off x="7983295" y="1715583"/>
            <a:ext cx="3848745" cy="2862322"/>
          </a:xfrm>
          <a:prstGeom prst="rect">
            <a:avLst/>
          </a:prstGeom>
          <a:solidFill>
            <a:srgbClr val="005E6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rPr>
              <a:t>For any questions, please have your ISO contact your assigned </a:t>
            </a:r>
            <a:r>
              <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rPr>
              <a:t>CSRM analyst</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rPr>
              <a:t> or </a:t>
            </a:r>
            <a:r>
              <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rPr>
              <a:t>Erica Bland</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rPr>
              <a:t>, the Governance &amp; Compliance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rPr>
              <a:t>Annual report data will be pulled on </a:t>
            </a:r>
            <a:r>
              <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rPr>
              <a:t>December 31,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rPr>
              <a:t>CSRM will accept CY25 deliverables until January 31, 2026.</a:t>
            </a:r>
          </a:p>
        </p:txBody>
      </p:sp>
      <p:pic>
        <p:nvPicPr>
          <p:cNvPr id="10" name="Picture 9" descr="Virginia IT Agency logo">
            <a:extLst>
              <a:ext uri="{FF2B5EF4-FFF2-40B4-BE49-F238E27FC236}">
                <a16:creationId xmlns:a16="http://schemas.microsoft.com/office/drawing/2014/main" id="{B8AFEF96-3DC4-879B-BCD6-88FC73F5818A}"/>
              </a:ext>
            </a:extLst>
          </p:cNvPr>
          <p:cNvPicPr>
            <a:picLocks noChangeAspect="1"/>
          </p:cNvPicPr>
          <p:nvPr/>
        </p:nvPicPr>
        <p:blipFill>
          <a:blip r:embed="rId2"/>
          <a:stretch>
            <a:fillRect/>
          </a:stretch>
        </p:blipFill>
        <p:spPr>
          <a:xfrm>
            <a:off x="8022772" y="4926862"/>
            <a:ext cx="3508537" cy="1328566"/>
          </a:xfrm>
          <a:prstGeom prst="rect">
            <a:avLst/>
          </a:prstGeom>
        </p:spPr>
      </p:pic>
      <p:sp>
        <p:nvSpPr>
          <p:cNvPr id="4" name="Slide Number Placeholder 3">
            <a:extLst>
              <a:ext uri="{FF2B5EF4-FFF2-40B4-BE49-F238E27FC236}">
                <a16:creationId xmlns:a16="http://schemas.microsoft.com/office/drawing/2014/main" id="{189F7A27-402D-04B2-69CE-8F6E7C662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80394-C61A-8D49-9D34-523B6D454B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5F43A167-3F28-2821-2060-FCEC14F8AA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vita.virginia.gov  |  © 2024 Virginia IT Agency</a:t>
            </a:r>
          </a:p>
        </p:txBody>
      </p:sp>
    </p:spTree>
    <p:extLst>
      <p:ext uri="{BB962C8B-B14F-4D97-AF65-F5344CB8AC3E}">
        <p14:creationId xmlns:p14="http://schemas.microsoft.com/office/powerpoint/2010/main" val="2907115206"/>
      </p:ext>
    </p:extLst>
  </p:cSld>
  <p:clrMapOvr>
    <a:masterClrMapping/>
  </p:clrMapOvr>
  <mc:AlternateContent xmlns:mc="http://schemas.openxmlformats.org/markup-compatibility/2006" xmlns:p14="http://schemas.microsoft.com/office/powerpoint/2010/main">
    <mc:Choice Requires="p14">
      <p:transition p14:dur="0" advTm="40965"/>
    </mc:Choice>
    <mc:Fallback xmlns="">
      <p:transition advTm="4096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B3AD1-380B-8DA6-49E1-404D560CAD9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A68296F-A592-3A24-9EA1-3FC9A1E6B761}"/>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9F7245E-45D1-55D5-FCDC-32394FB0CD4F}"/>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0E1DD"/>
                </a:solidFill>
                <a:effectLst/>
                <a:uLnTx/>
                <a:uFillTx/>
                <a:latin typeface="Rajdhani"/>
                <a:ea typeface="+mn-ea"/>
                <a:cs typeface="Calibri"/>
              </a:rPr>
              <a:t> SAT Training deadline</a:t>
            </a:r>
            <a:endParaRPr kumimoji="0" lang="en-US" sz="5400" b="0" i="0" u="none" strike="noStrike" kern="1200" cap="none" spc="0" normalizeH="0" baseline="0" noProof="0">
              <a:ln>
                <a:noFill/>
              </a:ln>
              <a:solidFill>
                <a:srgbClr val="E0E1DD"/>
              </a:solidFill>
              <a:effectLst/>
              <a:uLnTx/>
              <a:uFillTx/>
              <a:latin typeface="Rajdhani"/>
              <a:ea typeface="+mn-ea"/>
              <a:cs typeface="Calibri" panose="020F0502020204030204"/>
            </a:endParaRPr>
          </a:p>
        </p:txBody>
      </p:sp>
      <p:pic>
        <p:nvPicPr>
          <p:cNvPr id="13" name="Picture 12" descr="KnowBe4 logo Human error Conquered">
            <a:extLst>
              <a:ext uri="{FF2B5EF4-FFF2-40B4-BE49-F238E27FC236}">
                <a16:creationId xmlns:a16="http://schemas.microsoft.com/office/drawing/2014/main" id="{242C28D5-C522-1984-88EA-1C123E565E0D}"/>
              </a:ext>
            </a:extLst>
          </p:cNvPr>
          <p:cNvPicPr>
            <a:picLocks noChangeAspect="1"/>
          </p:cNvPicPr>
          <p:nvPr/>
        </p:nvPicPr>
        <p:blipFill>
          <a:blip r:embed="rId3"/>
          <a:stretch>
            <a:fillRect/>
          </a:stretch>
        </p:blipFill>
        <p:spPr>
          <a:xfrm>
            <a:off x="6084618" y="2665108"/>
            <a:ext cx="4942433" cy="1933995"/>
          </a:xfrm>
          <a:prstGeom prst="rect">
            <a:avLst/>
          </a:prstGeom>
        </p:spPr>
      </p:pic>
    </p:spTree>
    <p:extLst>
      <p:ext uri="{BB962C8B-B14F-4D97-AF65-F5344CB8AC3E}">
        <p14:creationId xmlns:p14="http://schemas.microsoft.com/office/powerpoint/2010/main" val="46169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085D6-728E-0CD9-3612-D9B296454E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0FB8ED-ACE4-29E1-6D98-73ED9F672412}"/>
              </a:ext>
            </a:extLst>
          </p:cNvPr>
          <p:cNvSpPr>
            <a:spLocks noGrp="1"/>
          </p:cNvSpPr>
          <p:nvPr>
            <p:ph type="title"/>
          </p:nvPr>
        </p:nvSpPr>
        <p:spPr/>
        <p:txBody>
          <a:bodyPr/>
          <a:lstStyle/>
          <a:p>
            <a:r>
              <a:rPr lang="en-US"/>
              <a:t>NCSR Assessment Update</a:t>
            </a:r>
          </a:p>
        </p:txBody>
      </p:sp>
      <p:sp>
        <p:nvSpPr>
          <p:cNvPr id="3" name="Chart Placeholder 2">
            <a:extLst>
              <a:ext uri="{FF2B5EF4-FFF2-40B4-BE49-F238E27FC236}">
                <a16:creationId xmlns:a16="http://schemas.microsoft.com/office/drawing/2014/main" id="{4EF9DEE1-D27B-BEDB-0B6B-989026FC56FD}"/>
              </a:ext>
            </a:extLst>
          </p:cNvPr>
          <p:cNvSpPr>
            <a:spLocks noGrp="1"/>
          </p:cNvSpPr>
          <p:nvPr>
            <p:ph type="chart" sz="quarter" idx="13"/>
          </p:nvPr>
        </p:nvSpPr>
        <p:spPr>
          <a:xfrm>
            <a:off x="640566" y="736601"/>
            <a:ext cx="11290877" cy="4618677"/>
          </a:xfrm>
        </p:spPr>
        <p:txBody>
          <a:bodyPr/>
          <a:lstStyle/>
          <a:p>
            <a:pPr marL="342900" indent="-342900">
              <a:lnSpc>
                <a:spcPct val="200000"/>
              </a:lnSpc>
              <a:buFont typeface="Courier New" panose="02070309020205020404" pitchFamily="49" charset="0"/>
              <a:buChar char="o"/>
            </a:pPr>
            <a:r>
              <a:rPr lang="en-US" sz="2400" b="0"/>
              <a:t>We are currently working on the NCSR (Nationwide Cybersecurity Review) assessment within the Archer platform.</a:t>
            </a:r>
          </a:p>
          <a:p>
            <a:pPr marL="342900" indent="-342900">
              <a:lnSpc>
                <a:spcPct val="200000"/>
              </a:lnSpc>
              <a:buFont typeface="Courier New" panose="02070309020205020404" pitchFamily="49" charset="0"/>
              <a:buChar char="o"/>
            </a:pPr>
            <a:r>
              <a:rPr lang="en-US" sz="2400" b="0"/>
              <a:t>As we finalize the tools and resources for the self-assessment process, we will share further instructions and updates to guide you through the next steps.</a:t>
            </a:r>
          </a:p>
          <a:p>
            <a:pPr marL="342900" indent="-342900">
              <a:lnSpc>
                <a:spcPct val="200000"/>
              </a:lnSpc>
              <a:buFont typeface="Arial" panose="020B0604020202020204" pitchFamily="34" charset="0"/>
              <a:buChar char="•"/>
            </a:pPr>
            <a:endParaRPr lang="en-US" b="0"/>
          </a:p>
          <a:p>
            <a:pPr>
              <a:lnSpc>
                <a:spcPct val="200000"/>
              </a:lnSpc>
            </a:pPr>
            <a:r>
              <a:rPr lang="en-US" sz="2400"/>
              <a:t>Thank you for your patience and continued engagement. More information will be provided soon.</a:t>
            </a:r>
            <a:endParaRPr lang="en-US" sz="2400" b="0"/>
          </a:p>
        </p:txBody>
      </p:sp>
    </p:spTree>
    <p:extLst>
      <p:ext uri="{BB962C8B-B14F-4D97-AF65-F5344CB8AC3E}">
        <p14:creationId xmlns:p14="http://schemas.microsoft.com/office/powerpoint/2010/main" val="159529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sp>
        <p:nvSpPr>
          <p:cNvPr id="3" name="Title 1">
            <a:extLst>
              <a:ext uri="{FF2B5EF4-FFF2-40B4-BE49-F238E27FC236}">
                <a16:creationId xmlns:a16="http://schemas.microsoft.com/office/drawing/2014/main" id="{A7DEAB58-DF06-0D18-0B7E-30F7C16886C3}"/>
              </a:ext>
              <a:ext uri="{C183D7F6-B498-43B3-948B-1728B52AA6E4}">
                <adec:decorative xmlns:adec="http://schemas.microsoft.com/office/drawing/2017/decorative" val="1"/>
              </a:ext>
            </a:extLst>
          </p:cNvPr>
          <p:cNvSpPr txBox="1">
            <a:spLocks/>
          </p:cNvSpPr>
          <p:nvPr/>
        </p:nvSpPr>
        <p:spPr>
          <a:xfrm>
            <a:off x="487012" y="3320143"/>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B3E2C2"/>
              </a:solidFill>
              <a:effectLst/>
              <a:uLnTx/>
              <a:uFillTx/>
              <a:latin typeface="Roboto Medium"/>
              <a:ea typeface="Roboto Medium"/>
              <a:cs typeface="Roboto Medium"/>
            </a:endParaRPr>
          </a:p>
        </p:txBody>
      </p:sp>
      <p:sp>
        <p:nvSpPr>
          <p:cNvPr id="4" name="TextBox 3">
            <a:extLst>
              <a:ext uri="{FF2B5EF4-FFF2-40B4-BE49-F238E27FC236}">
                <a16:creationId xmlns:a16="http://schemas.microsoft.com/office/drawing/2014/main" id="{A506E48A-07F7-FD2A-0D26-3C936FCE70E6}"/>
              </a:ext>
              <a:ext uri="{C183D7F6-B498-43B3-948B-1728B52AA6E4}">
                <adec:decorative xmlns:adec="http://schemas.microsoft.com/office/drawing/2017/decorative" val="1"/>
              </a:ext>
            </a:extLst>
          </p:cNvPr>
          <p:cNvSpPr txBox="1"/>
          <p:nvPr/>
        </p:nvSpPr>
        <p:spPr>
          <a:xfrm>
            <a:off x="624840" y="4785360"/>
            <a:ext cx="4297680" cy="1356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7" name="TextBox 6">
            <a:extLst>
              <a:ext uri="{FF2B5EF4-FFF2-40B4-BE49-F238E27FC236}">
                <a16:creationId xmlns:a16="http://schemas.microsoft.com/office/drawing/2014/main" id="{F362DEC3-3793-5A38-A1BD-7970BB01CD54}"/>
              </a:ext>
              <a:ext uri="{C183D7F6-B498-43B3-948B-1728B52AA6E4}">
                <adec:decorative xmlns:adec="http://schemas.microsoft.com/office/drawing/2017/decorative" val="1"/>
              </a:ext>
            </a:extLst>
          </p:cNvPr>
          <p:cNvSpPr txBox="1"/>
          <p:nvPr/>
        </p:nvSpPr>
        <p:spPr>
          <a:xfrm>
            <a:off x="167639" y="6263640"/>
            <a:ext cx="4846320" cy="33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3E2C2"/>
                </a:solidFill>
                <a:effectLst/>
                <a:uLnTx/>
                <a:uFillTx/>
                <a:latin typeface="Roboto Medium"/>
                <a:ea typeface="Roboto Medium"/>
                <a:cs typeface="Roboto Medium"/>
              </a:rPr>
              <a:t>vita.virginia.gov</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5811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F5082-1EB3-E2D7-2055-58DD729D18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A2B8-CD61-8BFE-E9F4-4356BBDA2F35}"/>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Governance Office Hours Announcement</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Roboto"/>
            </a:endParaRPr>
          </a:p>
        </p:txBody>
      </p:sp>
      <p:sp>
        <p:nvSpPr>
          <p:cNvPr id="3" name="TextBox 2">
            <a:extLst>
              <a:ext uri="{FF2B5EF4-FFF2-40B4-BE49-F238E27FC236}">
                <a16:creationId xmlns:a16="http://schemas.microsoft.com/office/drawing/2014/main" id="{081AB6A3-DE4F-588F-C0FA-962ACEC55D46}"/>
              </a:ext>
            </a:extLst>
          </p:cNvPr>
          <p:cNvSpPr txBox="1"/>
          <p:nvPr/>
        </p:nvSpPr>
        <p:spPr>
          <a:xfrm>
            <a:off x="622134" y="1256305"/>
            <a:ext cx="8594694" cy="50167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Office Hours launch recently – a dedicated space for Agency ISOs and teams to bring their questions, concerns, or ideas directly to the Governance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What to Expect: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Open discussion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Q&amp;A and support for your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Next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December 10th, 2025 | Microsoft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a:t>
            </a:r>
            <a:r>
              <a:rPr kumimoji="0" lang="en-US" sz="2000" b="1" i="0" u="none" strike="noStrike" kern="1200" cap="none" spc="0" normalizeH="0" baseline="0" noProof="0">
                <a:ln>
                  <a:noFill/>
                </a:ln>
                <a:solidFill>
                  <a:prstClr val="black"/>
                </a:solidFill>
                <a:effectLst/>
                <a:uLnTx/>
                <a:uFillTx/>
                <a:latin typeface="Roboto"/>
                <a:ea typeface="Roboto"/>
                <a:cs typeface="Roboto"/>
                <a:hlinkClick r:id="rId3"/>
              </a:rPr>
              <a:t>Click here to register for the meeting</a:t>
            </a:r>
            <a:r>
              <a:rPr kumimoji="0" lang="en-US" sz="2000" b="1" i="0" u="none" strike="noStrike" kern="1200" cap="none" spc="0" normalizeH="0" baseline="0" noProof="0">
                <a:ln>
                  <a:noFill/>
                </a:ln>
                <a:solidFill>
                  <a:prstClr val="black"/>
                </a:solidFill>
                <a:effectLst/>
                <a:uLnTx/>
                <a:uFillTx/>
                <a:latin typeface="Roboto"/>
                <a:ea typeface="Roboto"/>
                <a:cs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Let’s work together to strengthen governance across the Commonwealth!</a:t>
            </a:r>
          </a:p>
        </p:txBody>
      </p:sp>
      <p:pic>
        <p:nvPicPr>
          <p:cNvPr id="6" name="Picture 5" descr="A close-up of a server with purple and teal wires running from connector to connector.">
            <a:extLst>
              <a:ext uri="{FF2B5EF4-FFF2-40B4-BE49-F238E27FC236}">
                <a16:creationId xmlns:a16="http://schemas.microsoft.com/office/drawing/2014/main" id="{012C8A53-1F6B-BA64-5598-0C7AA2A166CA}"/>
              </a:ext>
            </a:extLst>
          </p:cNvPr>
          <p:cNvPicPr>
            <a:picLocks noChangeAspect="1"/>
          </p:cNvPicPr>
          <p:nvPr/>
        </p:nvPicPr>
        <p:blipFill>
          <a:blip r:embed="rId4"/>
          <a:stretch>
            <a:fillRect/>
          </a:stretch>
        </p:blipFill>
        <p:spPr>
          <a:xfrm>
            <a:off x="5518205" y="2260119"/>
            <a:ext cx="6439105" cy="3603702"/>
          </a:xfrm>
          <a:prstGeom prst="rect">
            <a:avLst/>
          </a:prstGeom>
        </p:spPr>
      </p:pic>
    </p:spTree>
    <p:extLst>
      <p:ext uri="{BB962C8B-B14F-4D97-AF65-F5344CB8AC3E}">
        <p14:creationId xmlns:p14="http://schemas.microsoft.com/office/powerpoint/2010/main" val="2491069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0913"/>
        </a:soli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3189660-0E3C-1903-F751-3486DAEC7D0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5" t="26778" r="1150" b="4917"/>
          <a:stretch/>
        </p:blipFill>
        <p:spPr bwMode="auto">
          <a:xfrm>
            <a:off x="1874" y="1171222"/>
            <a:ext cx="12209388" cy="57001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1463F77-7E1A-4C8A-EF92-8780E71EF517}"/>
              </a:ext>
              <a:ext uri="{C183D7F6-B498-43B3-948B-1728B52AA6E4}">
                <adec:decorative xmlns:adec="http://schemas.microsoft.com/office/drawing/2017/decorative" val="1"/>
              </a:ext>
            </a:extLst>
          </p:cNvPr>
          <p:cNvSpPr/>
          <p:nvPr/>
        </p:nvSpPr>
        <p:spPr>
          <a:xfrm>
            <a:off x="21135" y="1033215"/>
            <a:ext cx="12190127" cy="5702850"/>
          </a:xfrm>
          <a:prstGeom prst="rect">
            <a:avLst/>
          </a:prstGeom>
          <a:solidFill>
            <a:srgbClr val="03A5F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D3D20150-2583-1171-B93E-420D2B11C9FC}"/>
              </a:ext>
            </a:extLst>
          </p:cNvPr>
          <p:cNvSpPr txBox="1">
            <a:spLocks noGrp="1"/>
          </p:cNvSpPr>
          <p:nvPr>
            <p:ph type="title" idx="4294967295"/>
          </p:nvPr>
        </p:nvSpPr>
        <p:spPr>
          <a:xfrm>
            <a:off x="1110681" y="3077245"/>
            <a:ext cx="998281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a:ln>
                  <a:noFill/>
                </a:ln>
                <a:solidFill>
                  <a:prstClr val="white"/>
                </a:solidFill>
                <a:effectLst/>
                <a:uLnTx/>
                <a:uFillTx/>
                <a:latin typeface="Aptos" panose="020B0004020202020204" pitchFamily="34" charset="0"/>
                <a:ea typeface="+mn-ea"/>
                <a:cs typeface="+mn-cs"/>
              </a:rPr>
              <a:t>Technology Engagement with Mentoring™</a:t>
            </a:r>
          </a:p>
        </p:txBody>
      </p:sp>
      <p:sp>
        <p:nvSpPr>
          <p:cNvPr id="4" name="Rectangle 3">
            <a:extLst>
              <a:ext uri="{FF2B5EF4-FFF2-40B4-BE49-F238E27FC236}">
                <a16:creationId xmlns:a16="http://schemas.microsoft.com/office/drawing/2014/main" id="{08A286A0-4081-A3C9-851D-E7DF1F89C3C6}"/>
              </a:ext>
              <a:ext uri="{C183D7F6-B498-43B3-948B-1728B52AA6E4}">
                <adec:decorative xmlns:adec="http://schemas.microsoft.com/office/drawing/2017/decorative" val="1"/>
              </a:ext>
            </a:extLst>
          </p:cNvPr>
          <p:cNvSpPr/>
          <p:nvPr/>
        </p:nvSpPr>
        <p:spPr>
          <a:xfrm>
            <a:off x="-1" y="0"/>
            <a:ext cx="12191735" cy="1465586"/>
          </a:xfrm>
          <a:prstGeom prst="rect">
            <a:avLst/>
          </a:prstGeom>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AFE6B-363D-3F5D-CB19-2C1C004B35D2}"/>
              </a:ext>
            </a:extLst>
          </p:cNvPr>
          <p:cNvSpPr txBox="1"/>
          <p:nvPr/>
        </p:nvSpPr>
        <p:spPr>
          <a:xfrm>
            <a:off x="2141034" y="3884640"/>
            <a:ext cx="790966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400" cap="none" spc="50" normalizeH="0" baseline="0" noProof="0">
                <a:ln>
                  <a:noFill/>
                </a:ln>
                <a:solidFill>
                  <a:prstClr val="white"/>
                </a:solidFill>
                <a:effectLst/>
                <a:uLnTx/>
                <a:uFillTx/>
                <a:latin typeface="Aptos SemiBold" panose="020B0004020202020204" pitchFamily="34" charset="0"/>
                <a:ea typeface="Calibri" panose="020F0502020204030204"/>
                <a:cs typeface="Calibri" panose="020F0502020204030204"/>
              </a:rPr>
              <a:t>Professional Mentor 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descr="Presentation to the ISAOG meeting">
            <a:extLst>
              <a:ext uri="{FF2B5EF4-FFF2-40B4-BE49-F238E27FC236}">
                <a16:creationId xmlns:a16="http://schemas.microsoft.com/office/drawing/2014/main" id="{974DD291-9BD9-23D4-4CBF-FE0AEB1F9291}"/>
              </a:ext>
            </a:extLst>
          </p:cNvPr>
          <p:cNvGrpSpPr/>
          <p:nvPr/>
        </p:nvGrpSpPr>
        <p:grpSpPr>
          <a:xfrm>
            <a:off x="6918076" y="5408929"/>
            <a:ext cx="5085432" cy="1274645"/>
            <a:chOff x="6371995" y="-534889"/>
            <a:chExt cx="5085432" cy="1274645"/>
          </a:xfrm>
        </p:grpSpPr>
        <p:sp>
          <p:nvSpPr>
            <p:cNvPr id="22" name="TextBox 21">
              <a:extLst>
                <a:ext uri="{FF2B5EF4-FFF2-40B4-BE49-F238E27FC236}">
                  <a16:creationId xmlns:a16="http://schemas.microsoft.com/office/drawing/2014/main" id="{5D78A05D-69E7-4053-5A73-84E70132D9E7}"/>
                </a:ext>
              </a:extLst>
            </p:cNvPr>
            <p:cNvSpPr txBox="1"/>
            <p:nvPr/>
          </p:nvSpPr>
          <p:spPr>
            <a:xfrm>
              <a:off x="6371995" y="-534889"/>
              <a:ext cx="4810933" cy="464038"/>
            </a:xfrm>
            <a:prstGeom prst="rect">
              <a:avLst/>
            </a:prstGeom>
            <a:noFill/>
          </p:spPr>
          <p:txBody>
            <a:bodyPr wrap="none" lIns="91440" tIns="45720" rIns="91440" bIns="45720" rtlCol="0" anchor="t">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50" normalizeH="0" baseline="0" noProof="0">
                  <a:ln>
                    <a:noFill/>
                  </a:ln>
                  <a:solidFill>
                    <a:prstClr val="white"/>
                  </a:solidFill>
                  <a:effectLst/>
                  <a:uLnTx/>
                  <a:uFillTx/>
                  <a:latin typeface="Montserrat Medium"/>
                  <a:ea typeface="Calibri" panose="020F0502020204030204"/>
                  <a:cs typeface="Calibri" panose="020F0502020204030204"/>
                </a:rPr>
                <a:t>Presented to: Virginia ISOAG Meeting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13568982-C527-C6BD-9FC7-6D8CA26AA134}"/>
                </a:ext>
              </a:extLst>
            </p:cNvPr>
            <p:cNvCxnSpPr>
              <a:cxnSpLocks/>
            </p:cNvCxnSpPr>
            <p:nvPr/>
          </p:nvCxnSpPr>
          <p:spPr>
            <a:xfrm>
              <a:off x="11457427" y="574021"/>
              <a:ext cx="0" cy="165735"/>
            </a:xfrm>
            <a:prstGeom prst="line">
              <a:avLst/>
            </a:prstGeom>
            <a:ln w="25400">
              <a:solidFill>
                <a:srgbClr val="03A5FF"/>
              </a:solidFill>
            </a:ln>
          </p:spPr>
          <p:style>
            <a:lnRef idx="1">
              <a:schemeClr val="accent1"/>
            </a:lnRef>
            <a:fillRef idx="0">
              <a:schemeClr val="accent1"/>
            </a:fillRef>
            <a:effectRef idx="0">
              <a:schemeClr val="accent1"/>
            </a:effectRef>
            <a:fontRef idx="minor">
              <a:schemeClr val="tx1"/>
            </a:fontRef>
          </p:style>
        </p:cxnSp>
      </p:grpSp>
      <p:grpSp>
        <p:nvGrpSpPr>
          <p:cNvPr id="20" name="Group 19" descr="Date December 3rd, 2025">
            <a:extLst>
              <a:ext uri="{FF2B5EF4-FFF2-40B4-BE49-F238E27FC236}">
                <a16:creationId xmlns:a16="http://schemas.microsoft.com/office/drawing/2014/main" id="{7BAB9827-A653-A9D1-D589-18074EC8E0F1}"/>
              </a:ext>
            </a:extLst>
          </p:cNvPr>
          <p:cNvGrpSpPr/>
          <p:nvPr/>
        </p:nvGrpSpPr>
        <p:grpSpPr>
          <a:xfrm>
            <a:off x="9282232" y="5824615"/>
            <a:ext cx="2599205" cy="461024"/>
            <a:chOff x="9196007" y="474854"/>
            <a:chExt cx="2261420" cy="461024"/>
          </a:xfrm>
        </p:grpSpPr>
        <p:sp>
          <p:nvSpPr>
            <p:cNvPr id="18" name="TextBox 17">
              <a:extLst>
                <a:ext uri="{FF2B5EF4-FFF2-40B4-BE49-F238E27FC236}">
                  <a16:creationId xmlns:a16="http://schemas.microsoft.com/office/drawing/2014/main" id="{24BDE98D-9F3A-90EA-3669-203C595557B2}"/>
                </a:ext>
              </a:extLst>
            </p:cNvPr>
            <p:cNvSpPr txBox="1"/>
            <p:nvPr/>
          </p:nvSpPr>
          <p:spPr>
            <a:xfrm>
              <a:off x="9196007" y="474854"/>
              <a:ext cx="2139719" cy="46102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50" normalizeH="0" baseline="0" noProof="0">
                  <a:ln>
                    <a:noFill/>
                  </a:ln>
                  <a:solidFill>
                    <a:prstClr val="white"/>
                  </a:solidFill>
                  <a:effectLst/>
                  <a:uLnTx/>
                  <a:uFillTx/>
                  <a:latin typeface="Montserrat Medium"/>
                  <a:ea typeface="Calibri" panose="020F0502020204030204"/>
                  <a:cs typeface="Calibri" panose="020F0502020204030204"/>
                </a:rPr>
                <a:t> December 3, 2025</a:t>
              </a:r>
              <a:endParaRPr kumimoji="0" lang="en-US" sz="1800" b="0" i="0" u="none" strike="noStrike" kern="1200" cap="none" spc="0" normalizeH="0" baseline="0" noProof="0">
                <a:ln>
                  <a:noFill/>
                </a:ln>
                <a:solidFill>
                  <a:prstClr val="white"/>
                </a:solidFill>
                <a:effectLst/>
                <a:uLnTx/>
                <a:uFillTx/>
                <a:latin typeface="Montserrat Medium"/>
                <a:ea typeface="Calibri" panose="020F0502020204030204"/>
                <a:cs typeface="Calibri" panose="020F0502020204030204"/>
              </a:endParaRPr>
            </a:p>
          </p:txBody>
        </p:sp>
        <p:cxnSp>
          <p:nvCxnSpPr>
            <p:cNvPr id="19" name="Straight Connector 18">
              <a:extLst>
                <a:ext uri="{FF2B5EF4-FFF2-40B4-BE49-F238E27FC236}">
                  <a16:creationId xmlns:a16="http://schemas.microsoft.com/office/drawing/2014/main" id="{73BA5FE0-1F4C-B5C5-6109-9A11C81325AB}"/>
                </a:ext>
              </a:extLst>
            </p:cNvPr>
            <p:cNvCxnSpPr>
              <a:cxnSpLocks/>
            </p:cNvCxnSpPr>
            <p:nvPr/>
          </p:nvCxnSpPr>
          <p:spPr>
            <a:xfrm>
              <a:off x="11457427" y="574021"/>
              <a:ext cx="0" cy="165735"/>
            </a:xfrm>
            <a:prstGeom prst="line">
              <a:avLst/>
            </a:prstGeom>
            <a:ln w="25400">
              <a:solidFill>
                <a:srgbClr val="03A5FF"/>
              </a:solidFill>
            </a:ln>
          </p:spPr>
          <p:style>
            <a:lnRef idx="1">
              <a:schemeClr val="accent1"/>
            </a:lnRef>
            <a:fillRef idx="0">
              <a:schemeClr val="accent1"/>
            </a:fillRef>
            <a:effectRef idx="0">
              <a:schemeClr val="accent1"/>
            </a:effectRef>
            <a:fontRef idx="minor">
              <a:schemeClr val="tx1"/>
            </a:fontRef>
          </p:style>
        </p:cxnSp>
      </p:grpSp>
      <p:pic>
        <p:nvPicPr>
          <p:cNvPr id="7" name="Picture 6" descr="Commonwealth Cyber Initiative logo">
            <a:extLst>
              <a:ext uri="{FF2B5EF4-FFF2-40B4-BE49-F238E27FC236}">
                <a16:creationId xmlns:a16="http://schemas.microsoft.com/office/drawing/2014/main" id="{D64DA28C-ED15-8CD9-63DD-546D7CA78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598" y="265825"/>
            <a:ext cx="2775114" cy="933933"/>
          </a:xfrm>
          <a:prstGeom prst="rect">
            <a:avLst/>
          </a:prstGeom>
        </p:spPr>
      </p:pic>
      <p:pic>
        <p:nvPicPr>
          <p:cNvPr id="3" name="Picture 2" descr="CTEWorkforce Logo">
            <a:extLst>
              <a:ext uri="{FF2B5EF4-FFF2-40B4-BE49-F238E27FC236}">
                <a16:creationId xmlns:a16="http://schemas.microsoft.com/office/drawing/2014/main" id="{5A8BAF98-4060-0613-AB01-3F9EE6CD8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4" y="283798"/>
            <a:ext cx="3683266" cy="897989"/>
          </a:xfrm>
          <a:prstGeom prst="rect">
            <a:avLst/>
          </a:prstGeom>
        </p:spPr>
      </p:pic>
    </p:spTree>
    <p:extLst>
      <p:ext uri="{BB962C8B-B14F-4D97-AF65-F5344CB8AC3E}">
        <p14:creationId xmlns:p14="http://schemas.microsoft.com/office/powerpoint/2010/main" val="300954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11" name="Rectangle 10">
            <a:extLst>
              <a:ext uri="{FF2B5EF4-FFF2-40B4-BE49-F238E27FC236}">
                <a16:creationId xmlns:a16="http://schemas.microsoft.com/office/drawing/2014/main" id="{170CA0AD-3A83-7EC2-3400-C9F9DEFDBC91}"/>
              </a:ext>
            </a:extLst>
          </p:cNvPr>
          <p:cNvSpPr/>
          <p:nvPr/>
        </p:nvSpPr>
        <p:spPr>
          <a:xfrm>
            <a:off x="211283" y="2126254"/>
            <a:ext cx="11777516" cy="3945565"/>
          </a:xfrm>
          <a:prstGeom prst="rect">
            <a:avLst/>
          </a:prstGeom>
          <a:solidFill>
            <a:srgbClr val="91D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To register for this meeting, please click on the link below: </a:t>
            </a:r>
            <a:r>
              <a:rPr kumimoji="0" lang="en-US" sz="1800" b="0" i="0" u="none" strike="noStrike" kern="1200" cap="none" spc="0" normalizeH="0" baseline="0" noProof="0">
                <a:ln>
                  <a:noFill/>
                </a:ln>
                <a:solidFill>
                  <a:prstClr val="black"/>
                </a:solidFill>
                <a:effectLst/>
                <a:uLnTx/>
                <a:uFillTx/>
                <a:latin typeface="Roboto"/>
                <a:ea typeface="Roboto"/>
                <a:cs typeface="Roboto"/>
                <a:hlinkClick r:id="rId3"/>
              </a:rPr>
              <a:t>https://covaconf.webex.com/weblink/register/r4a05e20b703d317948bbc133e6645dd8</a:t>
            </a:r>
            <a:r>
              <a:rPr kumimoji="0" lang="en-US" sz="1800" b="0" i="0" u="none" strike="noStrike" kern="1200" cap="none" spc="0" normalizeH="0" baseline="0" noProof="0">
                <a:ln>
                  <a:noFill/>
                </a:ln>
                <a:solidFill>
                  <a:prstClr val="black"/>
                </a:solidFill>
                <a:effectLst/>
                <a:uLnTx/>
                <a:uFillTx/>
                <a:latin typeface="Roboto"/>
                <a:ea typeface="Roboto"/>
                <a:cs typeface="Roboto"/>
              </a:rPr>
              <a:t> </a:t>
            </a:r>
            <a:r>
              <a:rPr kumimoji="0" lang="en-US" sz="1400" b="0" i="0" u="none" strike="noStrike" kern="1200" cap="none" spc="0" normalizeH="0" baseline="0" noProof="0">
                <a:ln>
                  <a:noFill/>
                </a:ln>
                <a:solidFill>
                  <a:prstClr val="black"/>
                </a:solidFill>
                <a:effectLst/>
                <a:uLnTx/>
                <a:uFillTx/>
                <a:latin typeface="Roboto"/>
                <a:ea typeface="Roboto"/>
                <a:cs typeface="Roboto"/>
              </a:rPr>
              <a:t>  </a:t>
            </a: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6779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The upcoming SOC review session is December 11, 2025,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Icon&#10;&#10;single line drawing of papers stacked together">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on December 11,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December 11</a:t>
            </a:r>
            <a:r>
              <a:rPr kumimoji="0" lang="en-US" sz="3300" b="1" i="0" u="none" strike="noStrike" kern="1200" cap="none" spc="0" normalizeH="0" baseline="30000" noProof="0">
                <a:ln>
                  <a:noFill/>
                </a:ln>
                <a:solidFill>
                  <a:srgbClr val="414042"/>
                </a:solidFill>
                <a:effectLst/>
                <a:uLnTx/>
                <a:uFillTx/>
                <a:latin typeface="Roboto"/>
                <a:ea typeface="Roboto"/>
                <a:cs typeface="Roboto"/>
              </a:rPr>
              <a:t>th</a:t>
            </a:r>
            <a:r>
              <a:rPr kumimoji="0" lang="en-US" sz="3300" b="1" i="0" u="none" strike="noStrike" kern="1200" cap="none" spc="0" normalizeH="0" baseline="0" noProof="0">
                <a:ln>
                  <a:noFill/>
                </a:ln>
                <a:solidFill>
                  <a:srgbClr val="414042"/>
                </a:solidFill>
                <a:effectLst/>
                <a:uLnTx/>
                <a:uFillTx/>
                <a:latin typeface="Roboto"/>
                <a:ea typeface="Roboto"/>
                <a:cs typeface="Roboto"/>
              </a:rPr>
              <a:t>, from 9am to 4pm, registration closed Dec 1</a:t>
            </a:r>
            <a:r>
              <a:rPr kumimoji="0" lang="en-US" sz="3300" b="1" i="0" u="none" strike="noStrike" kern="1200" cap="none" spc="0" normalizeH="0" baseline="30000" noProof="0">
                <a:ln>
                  <a:noFill/>
                </a:ln>
                <a:solidFill>
                  <a:srgbClr val="414042"/>
                </a:solidFill>
                <a:effectLst/>
                <a:uLnTx/>
                <a:uFillTx/>
                <a:latin typeface="Roboto"/>
                <a:ea typeface="Roboto"/>
                <a:cs typeface="Roboto"/>
              </a:rPr>
              <a:t>st</a:t>
            </a:r>
            <a:endParaRPr kumimoji="0" lang="en-US" sz="3300" b="1"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Last IS Orientation of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a:ln>
                  <a:noFill/>
                </a:ln>
                <a:solidFill>
                  <a:srgbClr val="414042"/>
                </a:solidFill>
                <a:effectLst/>
                <a:uLnTx/>
                <a:uFillTx/>
                <a:latin typeface="Roboto"/>
                <a:ea typeface="Roboto"/>
                <a:cs typeface="Calibri"/>
              </a:rPr>
              <a:t>     </a:t>
            </a:r>
            <a:r>
              <a:rPr kumimoji="0" lang="en-US" sz="3300" b="1" i="0" u="none" strike="noStrike" kern="1200" cap="none" spc="0" normalizeH="0" baseline="0" noProof="0">
                <a:ln>
                  <a:noFill/>
                </a:ln>
                <a:solidFill>
                  <a:prstClr val="black"/>
                </a:solidFill>
                <a:effectLst/>
                <a:uLnTx/>
                <a:uFillTx/>
                <a:latin typeface="Roboto"/>
                <a:ea typeface="Roboto"/>
                <a:cs typeface="Calibri"/>
              </a:rPr>
              <a:t>7325 Beaufont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Visit </a:t>
            </a:r>
            <a:r>
              <a:rPr kumimoji="0" lang="en-US" sz="3300" b="1"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Man's hands resting lightly on a laptop computer's keyboard. The hands are in sharp focus with an out of focus coffee cup in the foregroun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a:ln>
                <a:noFill/>
              </a:ln>
              <a:solidFill>
                <a:srgbClr val="E0E1DD"/>
              </a:solidFill>
              <a:effectLst/>
              <a:uLnTx/>
              <a:uFillTx/>
              <a:latin typeface="Rajdhani"/>
              <a:ea typeface="+mn-ea"/>
              <a:cs typeface="Calibri" panose="020F0502020204030204"/>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Tree>
    <p:extLst>
      <p:ext uri="{BB962C8B-B14F-4D97-AF65-F5344CB8AC3E}">
        <p14:creationId xmlns:p14="http://schemas.microsoft.com/office/powerpoint/2010/main" val="3067314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55563" y="3262313"/>
            <a:ext cx="9193213" cy="13573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a:ln>
                  <a:noFill/>
                </a:ln>
                <a:solidFill>
                  <a:srgbClr val="005E6E"/>
                </a:solidFill>
                <a:effectLst/>
                <a:uLnTx/>
                <a:uFillTx/>
                <a:latin typeface="Rajdhani"/>
                <a:ea typeface="Roboto"/>
                <a:cs typeface="Rajdhani" panose="02000000000000000000" pitchFamily="2" charset="77"/>
              </a:rPr>
              <a:t>Welcome to the December 3, 2025</a:t>
            </a:r>
          </a:p>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a:ln>
                  <a:noFill/>
                </a:ln>
                <a:solidFill>
                  <a:srgbClr val="005E6E"/>
                </a:solidFill>
                <a:effectLst/>
                <a:uLnTx/>
                <a:uFillTx/>
                <a:latin typeface="Rajdhani"/>
                <a:ea typeface="Roboto"/>
                <a:cs typeface="Rajdhani" panose="02000000000000000000" pitchFamily="2" charset="77"/>
              </a:rPr>
              <a:t>ISOAG Meeting</a:t>
            </a:r>
            <a:endParaRPr kumimoji="0" lang="en-US" sz="3600" b="1" i="0" u="none" strike="noStrike" kern="1200" cap="none" spc="0" normalizeH="0" baseline="0" noProof="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endParaRP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a:xfrm>
            <a:off x="1628059" y="4619502"/>
            <a:ext cx="5826260" cy="1168312"/>
          </a:xfrm>
        </p:spPr>
        <p:txBody>
          <a:bodyPr vert="horz" lIns="91440" tIns="45720" rIns="91440" bIns="45720" rtlCol="0" anchor="t">
            <a:normAutofit/>
          </a:bodyPr>
          <a:lstStyle/>
          <a:p>
            <a:r>
              <a:rPr lang="en-US">
                <a:solidFill>
                  <a:srgbClr val="91D8AE"/>
                </a:solidFill>
                <a:latin typeface="Rajdhani"/>
                <a:ea typeface="Roboto"/>
              </a:rPr>
              <a:t>     Information Security Officer’s</a:t>
            </a:r>
          </a:p>
          <a:p>
            <a:pPr algn="ctr"/>
            <a:r>
              <a:rPr lang="en-US">
                <a:solidFill>
                  <a:srgbClr val="91D8AE"/>
                </a:solidFill>
              </a:rPr>
              <a:t>Advisory Group </a:t>
            </a:r>
          </a:p>
          <a:p>
            <a:endParaRPr lang="en-US"/>
          </a:p>
        </p:txBody>
      </p:sp>
    </p:spTree>
    <p:extLst>
      <p:ext uri="{BB962C8B-B14F-4D97-AF65-F5344CB8AC3E}">
        <p14:creationId xmlns:p14="http://schemas.microsoft.com/office/powerpoint/2010/main" val="215915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7980A5-B30D-836B-DF4E-806301801AC3}"/>
              </a:ext>
              <a:ext uri="{C183D7F6-B498-43B3-948B-1728B52AA6E4}">
                <adec:decorative xmlns:adec="http://schemas.microsoft.com/office/drawing/2017/decorative" val="1"/>
              </a:ext>
            </a:extLst>
          </p:cNvPr>
          <p:cNvSpPr/>
          <p:nvPr/>
        </p:nvSpPr>
        <p:spPr>
          <a:xfrm>
            <a:off x="-1" y="0"/>
            <a:ext cx="12192001" cy="1214076"/>
          </a:xfrm>
          <a:prstGeom prst="rect">
            <a:avLst/>
          </a:prstGeom>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5142A56-5C91-30E5-FAFF-53AF2E54A52D}"/>
              </a:ext>
              <a:ext uri="{C183D7F6-B498-43B3-948B-1728B52AA6E4}">
                <adec:decorative xmlns:adec="http://schemas.microsoft.com/office/drawing/2017/decorative" val="1"/>
              </a:ext>
            </a:extLst>
          </p:cNvPr>
          <p:cNvSpPr/>
          <p:nvPr/>
        </p:nvSpPr>
        <p:spPr>
          <a:xfrm>
            <a:off x="-1" y="0"/>
            <a:ext cx="8510650" cy="1214076"/>
          </a:xfrm>
          <a:prstGeom prst="rect">
            <a:avLst/>
          </a:prstGeom>
          <a:solidFill>
            <a:srgbClr val="03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EF6EDD0A-663C-DD87-643C-9CB332C420C3}"/>
              </a:ext>
            </a:extLst>
          </p:cNvPr>
          <p:cNvSpPr txBox="1">
            <a:spLocks noGrp="1"/>
          </p:cNvSpPr>
          <p:nvPr>
            <p:ph type="title" idx="4294967295"/>
          </p:nvPr>
        </p:nvSpPr>
        <p:spPr>
          <a:xfrm>
            <a:off x="605768" y="369494"/>
            <a:ext cx="2088520"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 normalizeH="0" baseline="0" noProof="0">
                <a:ln>
                  <a:noFill/>
                </a:ln>
                <a:solidFill>
                  <a:prstClr val="white"/>
                </a:solidFill>
                <a:effectLst/>
                <a:uLnTx/>
                <a:uFillTx/>
                <a:latin typeface="Aptos" panose="020B0004020202020204" pitchFamily="34" charset="0"/>
                <a:ea typeface="Calibri" panose="020F0502020204030204"/>
                <a:cs typeface="Calibri" panose="020F0502020204030204"/>
              </a:rPr>
              <a:t>Overview</a:t>
            </a:r>
          </a:p>
        </p:txBody>
      </p:sp>
      <p:sp>
        <p:nvSpPr>
          <p:cNvPr id="14" name="TextBox 13">
            <a:extLst>
              <a:ext uri="{FF2B5EF4-FFF2-40B4-BE49-F238E27FC236}">
                <a16:creationId xmlns:a16="http://schemas.microsoft.com/office/drawing/2014/main" id="{5D328456-746D-5DA7-B0D4-EA70EC0845C2}"/>
              </a:ext>
            </a:extLst>
          </p:cNvPr>
          <p:cNvSpPr txBox="1"/>
          <p:nvPr/>
        </p:nvSpPr>
        <p:spPr>
          <a:xfrm>
            <a:off x="605768" y="1770593"/>
            <a:ext cx="10634887" cy="2999026"/>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People can deliver amazing results when given the right opportunity and support. </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Commonwealth Cyber Initiative (CCI) and CTEWorkforce (CTE) have partnered to deliver the Technology Enabled Engagement with Mentoring (TEEM) program.</a:t>
            </a: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CCI supports student career readiness via various experiential learning opportunities.</a:t>
            </a: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TEEM experiential learning program places students with a cyber professional for a limited, structured 1-to-1 mentoring engagement.</a:t>
            </a: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process and program outcomes provide value to both student mentees and the professionals.</a:t>
            </a: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Calibri" panose="020F0502020204030204"/>
                <a:cs typeface="Times New Roman" panose="02020603050405020304" pitchFamily="18" charset="0"/>
              </a:rPr>
              <a:t>CTE and the TEEM program were awarded the CCI 2025 Impact award.</a:t>
            </a: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Calibri" panose="020F0502020204030204"/>
            </a:endParaRPr>
          </a:p>
        </p:txBody>
      </p:sp>
      <p:pic>
        <p:nvPicPr>
          <p:cNvPr id="5" name="Picture 4" descr="Logo HIRE Vets Medallion Program">
            <a:extLst>
              <a:ext uri="{FF2B5EF4-FFF2-40B4-BE49-F238E27FC236}">
                <a16:creationId xmlns:a16="http://schemas.microsoft.com/office/drawing/2014/main" id="{933EEB9F-5602-AFB4-DEE2-F6BE74A59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48" y="5022390"/>
            <a:ext cx="1302366" cy="780443"/>
          </a:xfrm>
          <a:prstGeom prst="rect">
            <a:avLst/>
          </a:prstGeom>
        </p:spPr>
      </p:pic>
      <p:pic>
        <p:nvPicPr>
          <p:cNvPr id="10" name="Picture 9" descr="Virginia Values Veterans logo">
            <a:extLst>
              <a:ext uri="{FF2B5EF4-FFF2-40B4-BE49-F238E27FC236}">
                <a16:creationId xmlns:a16="http://schemas.microsoft.com/office/drawing/2014/main" id="{363BC214-51CF-2D36-CEAB-01F2FB550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918" y="4998448"/>
            <a:ext cx="1585487" cy="855577"/>
          </a:xfrm>
          <a:prstGeom prst="rect">
            <a:avLst/>
          </a:prstGeom>
        </p:spPr>
      </p:pic>
      <p:pic>
        <p:nvPicPr>
          <p:cNvPr id="6" name="Picture 5" descr="logo for DOLI Virginia Department of Labor and Industry.">
            <a:extLst>
              <a:ext uri="{FF2B5EF4-FFF2-40B4-BE49-F238E27FC236}">
                <a16:creationId xmlns:a16="http://schemas.microsoft.com/office/drawing/2014/main" id="{F30F474D-6004-7AF1-796B-9C2C77C4A345}"/>
              </a:ext>
            </a:extLst>
          </p:cNvPr>
          <p:cNvPicPr>
            <a:picLocks noChangeAspect="1"/>
          </p:cNvPicPr>
          <p:nvPr/>
        </p:nvPicPr>
        <p:blipFill>
          <a:blip r:embed="rId5">
            <a:extLst>
              <a:ext uri="{28A0092B-C50C-407E-A947-70E740481C1C}">
                <a14:useLocalDpi xmlns:a14="http://schemas.microsoft.com/office/drawing/2010/main" val="0"/>
              </a:ext>
            </a:extLst>
          </a:blip>
          <a:srcRect t="26304" b="24095"/>
          <a:stretch>
            <a:fillRect/>
          </a:stretch>
        </p:blipFill>
        <p:spPr>
          <a:xfrm>
            <a:off x="3517967" y="4940392"/>
            <a:ext cx="1871886" cy="928467"/>
          </a:xfrm>
          <a:prstGeom prst="rect">
            <a:avLst/>
          </a:prstGeom>
        </p:spPr>
      </p:pic>
      <p:pic>
        <p:nvPicPr>
          <p:cNvPr id="13" name="Picture 12" descr="Logo for department of labor - USA&#10;">
            <a:extLst>
              <a:ext uri="{FF2B5EF4-FFF2-40B4-BE49-F238E27FC236}">
                <a16:creationId xmlns:a16="http://schemas.microsoft.com/office/drawing/2014/main" id="{D78269C8-A9AB-E8C9-685D-6F6221612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7849" y="5058229"/>
            <a:ext cx="834801" cy="834801"/>
          </a:xfrm>
          <a:prstGeom prst="rect">
            <a:avLst/>
          </a:prstGeom>
        </p:spPr>
      </p:pic>
      <p:pic>
        <p:nvPicPr>
          <p:cNvPr id="8" name="Picture 7" descr="Award picture for Commonwealth Cyber Initiative Impact Award">
            <a:extLst>
              <a:ext uri="{FF2B5EF4-FFF2-40B4-BE49-F238E27FC236}">
                <a16:creationId xmlns:a16="http://schemas.microsoft.com/office/drawing/2014/main" id="{63C037DB-42DD-E0E7-7217-28010ED4F3A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275906" y="4831901"/>
            <a:ext cx="3964749" cy="1238983"/>
          </a:xfrm>
          <a:prstGeom prst="rect">
            <a:avLst/>
          </a:prstGeom>
        </p:spPr>
      </p:pic>
      <p:pic>
        <p:nvPicPr>
          <p:cNvPr id="20" name="Picture 19" descr="TEEM logo">
            <a:extLst>
              <a:ext uri="{FF2B5EF4-FFF2-40B4-BE49-F238E27FC236}">
                <a16:creationId xmlns:a16="http://schemas.microsoft.com/office/drawing/2014/main" id="{8B9D4342-BE28-A2D7-DF13-0F79319258B4}"/>
              </a:ext>
            </a:extLst>
          </p:cNvPr>
          <p:cNvPicPr>
            <a:picLocks noChangeAspect="1"/>
          </p:cNvPicPr>
          <p:nvPr/>
        </p:nvPicPr>
        <p:blipFill>
          <a:blip r:embed="rId8"/>
          <a:srcRect l="10612" r="13172" b="21549"/>
          <a:stretch>
            <a:fillRect/>
          </a:stretch>
        </p:blipFill>
        <p:spPr>
          <a:xfrm>
            <a:off x="9647381" y="42670"/>
            <a:ext cx="1407886" cy="1128735"/>
          </a:xfrm>
          <a:prstGeom prst="rect">
            <a:avLst/>
          </a:prstGeom>
        </p:spPr>
      </p:pic>
      <p:sp>
        <p:nvSpPr>
          <p:cNvPr id="19" name="TextBox 18">
            <a:extLst>
              <a:ext uri="{FF2B5EF4-FFF2-40B4-BE49-F238E27FC236}">
                <a16:creationId xmlns:a16="http://schemas.microsoft.com/office/drawing/2014/main" id="{C66E0AAC-9BB8-AF46-8FD1-D0BA352AB3B2}"/>
              </a:ext>
            </a:extLst>
          </p:cNvPr>
          <p:cNvSpPr txBox="1"/>
          <p:nvPr/>
        </p:nvSpPr>
        <p:spPr>
          <a:xfrm>
            <a:off x="3105151" y="6378182"/>
            <a:ext cx="5405498" cy="30098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2025  CTEWorkforce – A Coronet Technology Enterprises Company</a:t>
            </a:r>
          </a:p>
        </p:txBody>
      </p:sp>
    </p:spTree>
    <p:extLst>
      <p:ext uri="{BB962C8B-B14F-4D97-AF65-F5344CB8AC3E}">
        <p14:creationId xmlns:p14="http://schemas.microsoft.com/office/powerpoint/2010/main" val="2681432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203EA49-252F-35BF-8EFC-1DC6CA14EFDA}"/>
              </a:ext>
              <a:ext uri="{C183D7F6-B498-43B3-948B-1728B52AA6E4}">
                <adec:decorative xmlns:adec="http://schemas.microsoft.com/office/drawing/2017/decorative" val="1"/>
              </a:ext>
            </a:extLst>
          </p:cNvPr>
          <p:cNvSpPr/>
          <p:nvPr/>
        </p:nvSpPr>
        <p:spPr>
          <a:xfrm>
            <a:off x="-1" y="0"/>
            <a:ext cx="12192001" cy="1214076"/>
          </a:xfrm>
          <a:prstGeom prst="rect">
            <a:avLst/>
          </a:prstGeom>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34686D7-F1E0-2F75-4608-2C3E9B2C0A25}"/>
              </a:ext>
              <a:ext uri="{C183D7F6-B498-43B3-948B-1728B52AA6E4}">
                <adec:decorative xmlns:adec="http://schemas.microsoft.com/office/drawing/2017/decorative" val="1"/>
              </a:ext>
            </a:extLst>
          </p:cNvPr>
          <p:cNvSpPr/>
          <p:nvPr/>
        </p:nvSpPr>
        <p:spPr>
          <a:xfrm>
            <a:off x="-1" y="0"/>
            <a:ext cx="8510650" cy="1214076"/>
          </a:xfrm>
          <a:prstGeom prst="rect">
            <a:avLst/>
          </a:prstGeom>
          <a:solidFill>
            <a:srgbClr val="03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31">
            <a:extLst>
              <a:ext uri="{FF2B5EF4-FFF2-40B4-BE49-F238E27FC236}">
                <a16:creationId xmlns:a16="http://schemas.microsoft.com/office/drawing/2014/main" id="{C84274ED-07B8-FCBF-7805-6B001A8A9846}"/>
              </a:ext>
            </a:extLst>
          </p:cNvPr>
          <p:cNvSpPr txBox="1">
            <a:spLocks noGrp="1"/>
          </p:cNvSpPr>
          <p:nvPr>
            <p:ph type="title" idx="4294967295"/>
          </p:nvPr>
        </p:nvSpPr>
        <p:spPr>
          <a:xfrm>
            <a:off x="605768" y="369494"/>
            <a:ext cx="2804679"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 normalizeH="0" baseline="0" noProof="0">
                <a:ln>
                  <a:noFill/>
                </a:ln>
                <a:solidFill>
                  <a:prstClr val="white"/>
                </a:solidFill>
                <a:effectLst/>
                <a:uLnTx/>
                <a:uFillTx/>
                <a:latin typeface="Aptos" panose="020B0004020202020204" pitchFamily="34" charset="0"/>
                <a:ea typeface="Calibri" panose="020F0502020204030204"/>
                <a:cs typeface="Calibri" panose="020F0502020204030204"/>
              </a:rPr>
              <a:t>The Platform</a:t>
            </a:r>
            <a:endParaRPr kumimoji="0" lang="en-US" sz="3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4" name="TextBox 13">
            <a:extLst>
              <a:ext uri="{FF2B5EF4-FFF2-40B4-BE49-F238E27FC236}">
                <a16:creationId xmlns:a16="http://schemas.microsoft.com/office/drawing/2014/main" id="{5D328456-746D-5DA7-B0D4-EA70EC0845C2}"/>
              </a:ext>
            </a:extLst>
          </p:cNvPr>
          <p:cNvSpPr txBox="1"/>
          <p:nvPr/>
        </p:nvSpPr>
        <p:spPr>
          <a:xfrm>
            <a:off x="1007908" y="1899911"/>
            <a:ext cx="5869934" cy="22833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Segoe UI"/>
              </a:rPr>
              <a:t>TEEM is driven by the WIaaS talent optimization platform, an AI-driven, software solution </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that can powers workforce development initiatives 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Qualifications &amp; Competency Management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Mentoring &amp; Talent Development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Workforce Insights and Reporting</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Comprehensive Support</a:t>
            </a:r>
            <a:endParaRPr kumimoji="0" lang="en-US" sz="16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descr="Workforce Insights Service logo">
            <a:extLst>
              <a:ext uri="{FF2B5EF4-FFF2-40B4-BE49-F238E27FC236}">
                <a16:creationId xmlns:a16="http://schemas.microsoft.com/office/drawing/2014/main" id="{004AF67F-440A-328D-61F6-D4C37469FB16}"/>
              </a:ext>
            </a:extLst>
          </p:cNvPr>
          <p:cNvPicPr>
            <a:picLocks noChangeAspect="1"/>
          </p:cNvPicPr>
          <p:nvPr/>
        </p:nvPicPr>
        <p:blipFill>
          <a:blip r:embed="rId3">
            <a:extLst>
              <a:ext uri="{28A0092B-C50C-407E-A947-70E740481C1C}">
                <a14:useLocalDpi xmlns:a14="http://schemas.microsoft.com/office/drawing/2010/main" val="0"/>
              </a:ext>
            </a:extLst>
          </a:blip>
          <a:srcRect r="8393"/>
          <a:stretch>
            <a:fillRect/>
          </a:stretch>
        </p:blipFill>
        <p:spPr>
          <a:xfrm>
            <a:off x="7153225" y="1963695"/>
            <a:ext cx="3853228" cy="532792"/>
          </a:xfrm>
          <a:prstGeom prst="rect">
            <a:avLst/>
          </a:prstGeom>
        </p:spPr>
      </p:pic>
      <p:pic>
        <p:nvPicPr>
          <p:cNvPr id="5" name="Picture 4" descr="A diagram showing the three founations of Comprehensive Support: Qualiciations and Competency Managment, Mentoring and Talent Development, and Workforce Insights and Reporting&#10;&#10;">
            <a:extLst>
              <a:ext uri="{FF2B5EF4-FFF2-40B4-BE49-F238E27FC236}">
                <a16:creationId xmlns:a16="http://schemas.microsoft.com/office/drawing/2014/main" id="{7A75CE62-114F-4B8F-CE69-0392C322D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2458" y="2479717"/>
            <a:ext cx="4954763" cy="3827555"/>
          </a:xfrm>
          <a:prstGeom prst="rect">
            <a:avLst/>
          </a:prstGeom>
        </p:spPr>
      </p:pic>
      <p:pic>
        <p:nvPicPr>
          <p:cNvPr id="13" name="Picture 12" descr="Logo for many state and government agencies that are partnered, including VCU,VT,US Army, ODGA, Old Dominion, Radford U, UVA, VA Dept. of housing and urban development, and others">
            <a:extLst>
              <a:ext uri="{FF2B5EF4-FFF2-40B4-BE49-F238E27FC236}">
                <a16:creationId xmlns:a16="http://schemas.microsoft.com/office/drawing/2014/main" id="{8744EFED-FBD7-F756-4601-DBB78B3A46AB}"/>
              </a:ext>
            </a:extLst>
          </p:cNvPr>
          <p:cNvPicPr>
            <a:picLocks noChangeAspect="1"/>
          </p:cNvPicPr>
          <p:nvPr/>
        </p:nvPicPr>
        <p:blipFill>
          <a:blip r:embed="rId5"/>
          <a:stretch>
            <a:fillRect/>
          </a:stretch>
        </p:blipFill>
        <p:spPr>
          <a:xfrm>
            <a:off x="1837745" y="4287551"/>
            <a:ext cx="3970155" cy="2167647"/>
          </a:xfrm>
          <a:prstGeom prst="rect">
            <a:avLst/>
          </a:prstGeom>
        </p:spPr>
      </p:pic>
      <p:pic>
        <p:nvPicPr>
          <p:cNvPr id="15" name="Picture 14" descr="TEEM logo">
            <a:extLst>
              <a:ext uri="{FF2B5EF4-FFF2-40B4-BE49-F238E27FC236}">
                <a16:creationId xmlns:a16="http://schemas.microsoft.com/office/drawing/2014/main" id="{86A4BA40-83D7-9AEB-2071-4E040C5B69DA}"/>
              </a:ext>
            </a:extLst>
          </p:cNvPr>
          <p:cNvPicPr>
            <a:picLocks noChangeAspect="1"/>
          </p:cNvPicPr>
          <p:nvPr/>
        </p:nvPicPr>
        <p:blipFill>
          <a:blip r:embed="rId6"/>
          <a:srcRect l="10612" r="13172" b="21549"/>
          <a:stretch>
            <a:fillRect/>
          </a:stretch>
        </p:blipFill>
        <p:spPr>
          <a:xfrm>
            <a:off x="9647381" y="42670"/>
            <a:ext cx="1407886" cy="1128735"/>
          </a:xfrm>
          <a:prstGeom prst="rect">
            <a:avLst/>
          </a:prstGeom>
        </p:spPr>
      </p:pic>
      <p:sp>
        <p:nvSpPr>
          <p:cNvPr id="8" name="TextBox 1">
            <a:extLst>
              <a:ext uri="{FF2B5EF4-FFF2-40B4-BE49-F238E27FC236}">
                <a16:creationId xmlns:a16="http://schemas.microsoft.com/office/drawing/2014/main" id="{BA8B5B20-4363-8029-0CB5-2F25167876FA}"/>
              </a:ext>
            </a:extLst>
          </p:cNvPr>
          <p:cNvSpPr txBox="1"/>
          <p:nvPr/>
        </p:nvSpPr>
        <p:spPr>
          <a:xfrm>
            <a:off x="5378696" y="12738918"/>
            <a:ext cx="6813301" cy="34265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2023 CivilianCyber LLC – A Coronet Technology Enterprises Company</a:t>
            </a:r>
            <a:endParaRPr kumimoji="0" lang="en-US" sz="1800" b="0" i="0" u="none" strike="noStrike" kern="1200" cap="none" spc="0" normalizeH="0" baseline="0" noProof="0">
              <a:ln>
                <a:noFill/>
              </a:ln>
              <a:solidFill>
                <a:prstClr val="black"/>
              </a:solidFill>
              <a:effectLst/>
              <a:uLnTx/>
              <a:uFillTx/>
              <a:latin typeface="Aptos"/>
              <a:ea typeface="+mn-ea"/>
              <a:cs typeface="+mn-cs"/>
            </a:endParaRPr>
          </a:p>
        </p:txBody>
      </p:sp>
      <p:sp>
        <p:nvSpPr>
          <p:cNvPr id="10" name="TextBox 9">
            <a:extLst>
              <a:ext uri="{FF2B5EF4-FFF2-40B4-BE49-F238E27FC236}">
                <a16:creationId xmlns:a16="http://schemas.microsoft.com/office/drawing/2014/main" id="{EFBE3843-1B3A-7EB8-6336-4A0B6E7766D9}"/>
              </a:ext>
            </a:extLst>
          </p:cNvPr>
          <p:cNvSpPr txBox="1"/>
          <p:nvPr/>
        </p:nvSpPr>
        <p:spPr>
          <a:xfrm>
            <a:off x="3105151" y="6378182"/>
            <a:ext cx="5405498" cy="30098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2025  CTEWorkforce – A Coronet Technology Enterprises Company</a:t>
            </a:r>
          </a:p>
        </p:txBody>
      </p:sp>
    </p:spTree>
    <p:extLst>
      <p:ext uri="{BB962C8B-B14F-4D97-AF65-F5344CB8AC3E}">
        <p14:creationId xmlns:p14="http://schemas.microsoft.com/office/powerpoint/2010/main" val="420029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203EA49-252F-35BF-8EFC-1DC6CA14EFDA}"/>
              </a:ext>
              <a:ext uri="{C183D7F6-B498-43B3-948B-1728B52AA6E4}">
                <adec:decorative xmlns:adec="http://schemas.microsoft.com/office/drawing/2017/decorative" val="1"/>
              </a:ext>
            </a:extLst>
          </p:cNvPr>
          <p:cNvSpPr/>
          <p:nvPr/>
        </p:nvSpPr>
        <p:spPr>
          <a:xfrm>
            <a:off x="-1" y="0"/>
            <a:ext cx="12192001" cy="1214076"/>
          </a:xfrm>
          <a:prstGeom prst="rect">
            <a:avLst/>
          </a:prstGeom>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34686D7-F1E0-2F75-4608-2C3E9B2C0A25}"/>
              </a:ext>
              <a:ext uri="{C183D7F6-B498-43B3-948B-1728B52AA6E4}">
                <adec:decorative xmlns:adec="http://schemas.microsoft.com/office/drawing/2017/decorative" val="1"/>
              </a:ext>
            </a:extLst>
          </p:cNvPr>
          <p:cNvSpPr/>
          <p:nvPr/>
        </p:nvSpPr>
        <p:spPr>
          <a:xfrm>
            <a:off x="-1" y="0"/>
            <a:ext cx="8510650" cy="1214076"/>
          </a:xfrm>
          <a:prstGeom prst="rect">
            <a:avLst/>
          </a:prstGeom>
          <a:solidFill>
            <a:srgbClr val="03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31">
            <a:extLst>
              <a:ext uri="{FF2B5EF4-FFF2-40B4-BE49-F238E27FC236}">
                <a16:creationId xmlns:a16="http://schemas.microsoft.com/office/drawing/2014/main" id="{C84274ED-07B8-FCBF-7805-6B001A8A9846}"/>
              </a:ext>
            </a:extLst>
          </p:cNvPr>
          <p:cNvSpPr txBox="1">
            <a:spLocks noGrp="1"/>
          </p:cNvSpPr>
          <p:nvPr>
            <p:ph type="title" idx="4294967295"/>
          </p:nvPr>
        </p:nvSpPr>
        <p:spPr>
          <a:xfrm>
            <a:off x="605768" y="369494"/>
            <a:ext cx="3743845"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 normalizeH="0" baseline="0" noProof="0">
                <a:ln>
                  <a:noFill/>
                </a:ln>
                <a:solidFill>
                  <a:prstClr val="white"/>
                </a:solidFill>
                <a:effectLst/>
                <a:uLnTx/>
                <a:uFillTx/>
                <a:latin typeface="Aptos" panose="020B0004020202020204" pitchFamily="34" charset="0"/>
                <a:ea typeface="Calibri" panose="020F0502020204030204"/>
                <a:cs typeface="Calibri" panose="020F0502020204030204"/>
              </a:rPr>
              <a:t>How TEEM Works</a:t>
            </a:r>
            <a:endParaRPr kumimoji="0" lang="en-US" sz="3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 name="TextBox 4">
            <a:extLst>
              <a:ext uri="{FF2B5EF4-FFF2-40B4-BE49-F238E27FC236}">
                <a16:creationId xmlns:a16="http://schemas.microsoft.com/office/drawing/2014/main" id="{3514DD54-BA9D-BB16-A2A4-AFABF0591A75}"/>
              </a:ext>
            </a:extLst>
          </p:cNvPr>
          <p:cNvSpPr txBox="1"/>
          <p:nvPr/>
        </p:nvSpPr>
        <p:spPr>
          <a:xfrm>
            <a:off x="569191" y="1559962"/>
            <a:ext cx="8037780" cy="40053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TEEM is a mentee-driven, experiential learning program… </a:t>
            </a:r>
          </a:p>
          <a:p>
            <a:pPr marL="365760" marR="0" lvl="1"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Professionals meet with college cyber student mentees</a:t>
            </a:r>
          </a:p>
          <a:p>
            <a:pPr marL="365760" marR="0" lvl="1"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Limited to six weekly, one-hour, 1-to-1, mentoring sessions</a:t>
            </a:r>
          </a:p>
          <a:p>
            <a:pPr marL="365760" marR="0" lvl="1"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Students drive the entire discussion</a:t>
            </a:r>
          </a:p>
          <a:p>
            <a:pPr marL="365760" marR="0" lvl="1"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Mentors simply show up and provide feedback</a:t>
            </a:r>
          </a:p>
          <a:p>
            <a:pPr marL="365760" marR="0" lvl="1"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Feedback, takeaways, survey data, etc. are captured</a:t>
            </a:r>
          </a:p>
        </p:txBody>
      </p:sp>
      <p:cxnSp>
        <p:nvCxnSpPr>
          <p:cNvPr id="7" name="Straight Connector 6">
            <a:extLst>
              <a:ext uri="{FF2B5EF4-FFF2-40B4-BE49-F238E27FC236}">
                <a16:creationId xmlns:a16="http://schemas.microsoft.com/office/drawing/2014/main" id="{96BE1ECC-E7ED-5601-E8D7-088F6C74F05D}"/>
              </a:ext>
              <a:ext uri="{C183D7F6-B498-43B3-948B-1728B52AA6E4}">
                <adec:decorative xmlns:adec="http://schemas.microsoft.com/office/drawing/2017/decorative" val="1"/>
              </a:ext>
            </a:extLst>
          </p:cNvPr>
          <p:cNvCxnSpPr>
            <a:cxnSpLocks/>
          </p:cNvCxnSpPr>
          <p:nvPr/>
        </p:nvCxnSpPr>
        <p:spPr>
          <a:xfrm>
            <a:off x="670827" y="2079734"/>
            <a:ext cx="649923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erson talking to a person on a computer">
            <a:extLst>
              <a:ext uri="{FF2B5EF4-FFF2-40B4-BE49-F238E27FC236}">
                <a16:creationId xmlns:a16="http://schemas.microsoft.com/office/drawing/2014/main" id="{12D5E332-B2A8-07D6-FA1F-BB3BBE0C1DD5}"/>
              </a:ext>
            </a:extLst>
          </p:cNvPr>
          <p:cNvPicPr>
            <a:picLocks noChangeAspect="1"/>
          </p:cNvPicPr>
          <p:nvPr/>
        </p:nvPicPr>
        <p:blipFill>
          <a:blip r:embed="rId3">
            <a:extLst>
              <a:ext uri="{28A0092B-C50C-407E-A947-70E740481C1C}">
                <a14:useLocalDpi xmlns:a14="http://schemas.microsoft.com/office/drawing/2010/main" val="0"/>
              </a:ext>
            </a:extLst>
          </a:blip>
          <a:srcRect l="26720" r="10895"/>
          <a:stretch>
            <a:fillRect/>
          </a:stretch>
        </p:blipFill>
        <p:spPr>
          <a:xfrm>
            <a:off x="8411028" y="2409835"/>
            <a:ext cx="2866571" cy="3044441"/>
          </a:xfrm>
          <a:prstGeom prst="rect">
            <a:avLst/>
          </a:prstGeom>
        </p:spPr>
      </p:pic>
      <p:pic>
        <p:nvPicPr>
          <p:cNvPr id="17" name="Picture 16" descr="TEEM logo">
            <a:extLst>
              <a:ext uri="{FF2B5EF4-FFF2-40B4-BE49-F238E27FC236}">
                <a16:creationId xmlns:a16="http://schemas.microsoft.com/office/drawing/2014/main" id="{159ABC24-108E-97CA-AEA1-2070F5FB4427}"/>
              </a:ext>
            </a:extLst>
          </p:cNvPr>
          <p:cNvPicPr>
            <a:picLocks noChangeAspect="1"/>
          </p:cNvPicPr>
          <p:nvPr/>
        </p:nvPicPr>
        <p:blipFill>
          <a:blip r:embed="rId4"/>
          <a:srcRect l="10612" r="13172" b="21549"/>
          <a:stretch>
            <a:fillRect/>
          </a:stretch>
        </p:blipFill>
        <p:spPr>
          <a:xfrm>
            <a:off x="9647381" y="42670"/>
            <a:ext cx="1407886" cy="1128735"/>
          </a:xfrm>
          <a:prstGeom prst="rect">
            <a:avLst/>
          </a:prstGeom>
        </p:spPr>
      </p:pic>
      <p:sp>
        <p:nvSpPr>
          <p:cNvPr id="10" name="TextBox 9">
            <a:extLst>
              <a:ext uri="{FF2B5EF4-FFF2-40B4-BE49-F238E27FC236}">
                <a16:creationId xmlns:a16="http://schemas.microsoft.com/office/drawing/2014/main" id="{EFBE3843-1B3A-7EB8-6336-4A0B6E7766D9}"/>
              </a:ext>
            </a:extLst>
          </p:cNvPr>
          <p:cNvSpPr txBox="1"/>
          <p:nvPr/>
        </p:nvSpPr>
        <p:spPr>
          <a:xfrm>
            <a:off x="3105151" y="6378182"/>
            <a:ext cx="5405498" cy="30098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2025  CTEWorkforce – A Coronet Technology Enterprises Company</a:t>
            </a:r>
          </a:p>
        </p:txBody>
      </p:sp>
      <p:sp>
        <p:nvSpPr>
          <p:cNvPr id="8" name="TextBox 1">
            <a:extLst>
              <a:ext uri="{FF2B5EF4-FFF2-40B4-BE49-F238E27FC236}">
                <a16:creationId xmlns:a16="http://schemas.microsoft.com/office/drawing/2014/main" id="{BA8B5B20-4363-8029-0CB5-2F25167876FA}"/>
              </a:ext>
            </a:extLst>
          </p:cNvPr>
          <p:cNvSpPr txBox="1"/>
          <p:nvPr/>
        </p:nvSpPr>
        <p:spPr>
          <a:xfrm>
            <a:off x="5378696" y="12738918"/>
            <a:ext cx="6813301" cy="34265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2023 CivilianCyber LLC – A Coronet Technology Enterprises Company</a:t>
            </a:r>
            <a:endParaRPr kumimoji="0" lang="en-US" sz="18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3906130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51E57F-1D18-8056-7F59-D4820102AF30}"/>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8C393E89-8976-8D95-67A7-EBDB08D739C4}"/>
              </a:ext>
              <a:ext uri="{C183D7F6-B498-43B3-948B-1728B52AA6E4}">
                <adec:decorative xmlns:adec="http://schemas.microsoft.com/office/drawing/2017/decorative" val="1"/>
              </a:ext>
            </a:extLst>
          </p:cNvPr>
          <p:cNvSpPr/>
          <p:nvPr/>
        </p:nvSpPr>
        <p:spPr>
          <a:xfrm>
            <a:off x="-1" y="0"/>
            <a:ext cx="12192001" cy="1214076"/>
          </a:xfrm>
          <a:prstGeom prst="rect">
            <a:avLst/>
          </a:prstGeom>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4612F6E-A6D3-895B-919B-B73009CCCBC1}"/>
              </a:ext>
              <a:ext uri="{C183D7F6-B498-43B3-948B-1728B52AA6E4}">
                <adec:decorative xmlns:adec="http://schemas.microsoft.com/office/drawing/2017/decorative" val="1"/>
              </a:ext>
            </a:extLst>
          </p:cNvPr>
          <p:cNvSpPr/>
          <p:nvPr/>
        </p:nvSpPr>
        <p:spPr>
          <a:xfrm>
            <a:off x="-1" y="0"/>
            <a:ext cx="8510650" cy="1214076"/>
          </a:xfrm>
          <a:prstGeom prst="rect">
            <a:avLst/>
          </a:prstGeom>
          <a:solidFill>
            <a:srgbClr val="03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31">
            <a:extLst>
              <a:ext uri="{FF2B5EF4-FFF2-40B4-BE49-F238E27FC236}">
                <a16:creationId xmlns:a16="http://schemas.microsoft.com/office/drawing/2014/main" id="{E3AB113E-E168-1C02-93BE-B9394B4773C3}"/>
              </a:ext>
            </a:extLst>
          </p:cNvPr>
          <p:cNvSpPr txBox="1">
            <a:spLocks noGrp="1"/>
          </p:cNvSpPr>
          <p:nvPr>
            <p:ph type="title" idx="4294967295"/>
          </p:nvPr>
        </p:nvSpPr>
        <p:spPr>
          <a:xfrm>
            <a:off x="605768" y="369494"/>
            <a:ext cx="3393814"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 normalizeH="0" baseline="0" noProof="0">
                <a:ln>
                  <a:noFill/>
                </a:ln>
                <a:solidFill>
                  <a:prstClr val="white"/>
                </a:solidFill>
                <a:effectLst/>
                <a:uLnTx/>
                <a:uFillTx/>
                <a:latin typeface="Aptos" panose="020B0004020202020204" pitchFamily="34" charset="0"/>
                <a:ea typeface="Calibri" panose="020F0502020204030204"/>
                <a:cs typeface="Calibri" panose="020F0502020204030204"/>
              </a:rPr>
              <a:t>Students gain…</a:t>
            </a:r>
            <a:endParaRPr kumimoji="0" lang="en-US" sz="3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 name="TextBox 4">
            <a:extLst>
              <a:ext uri="{FF2B5EF4-FFF2-40B4-BE49-F238E27FC236}">
                <a16:creationId xmlns:a16="http://schemas.microsoft.com/office/drawing/2014/main" id="{B42EBCE9-AA5D-A9BE-8A87-A0A104EBB1A2}"/>
              </a:ext>
            </a:extLst>
          </p:cNvPr>
          <p:cNvSpPr txBox="1"/>
          <p:nvPr/>
        </p:nvSpPr>
        <p:spPr>
          <a:xfrm>
            <a:off x="2125268" y="1428861"/>
            <a:ext cx="794145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Career Exposure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Real-world Knowledge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Professional/Soft Skills Development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Structured Mentoring</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Networking with a Cyber Professional</a:t>
            </a:r>
          </a:p>
        </p:txBody>
      </p:sp>
      <p:cxnSp>
        <p:nvCxnSpPr>
          <p:cNvPr id="7" name="Straight Connector 6">
            <a:extLst>
              <a:ext uri="{FF2B5EF4-FFF2-40B4-BE49-F238E27FC236}">
                <a16:creationId xmlns:a16="http://schemas.microsoft.com/office/drawing/2014/main" id="{E344EDF5-C78D-D502-ACF2-1DAD97769A29}"/>
              </a:ext>
              <a:ext uri="{C183D7F6-B498-43B3-948B-1728B52AA6E4}">
                <adec:decorative xmlns:adec="http://schemas.microsoft.com/office/drawing/2017/decorative" val="1"/>
              </a:ext>
            </a:extLst>
          </p:cNvPr>
          <p:cNvCxnSpPr/>
          <p:nvPr/>
        </p:nvCxnSpPr>
        <p:spPr>
          <a:xfrm>
            <a:off x="2882996" y="4177048"/>
            <a:ext cx="6440516"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computer screen with text&#10;with a man with glasses looking at the data.">
            <a:extLst>
              <a:ext uri="{FF2B5EF4-FFF2-40B4-BE49-F238E27FC236}">
                <a16:creationId xmlns:a16="http://schemas.microsoft.com/office/drawing/2014/main" id="{217A8403-BE8A-5D1A-2725-EFD553C2472B}"/>
              </a:ext>
            </a:extLst>
          </p:cNvPr>
          <p:cNvPicPr>
            <a:picLocks noChangeAspect="1"/>
          </p:cNvPicPr>
          <p:nvPr/>
        </p:nvPicPr>
        <p:blipFill>
          <a:blip r:embed="rId3">
            <a:extLst>
              <a:ext uri="{28A0092B-C50C-407E-A947-70E740481C1C}">
                <a14:useLocalDpi xmlns:a14="http://schemas.microsoft.com/office/drawing/2010/main" val="0"/>
              </a:ext>
            </a:extLst>
          </a:blip>
          <a:srcRect t="33821" b="13469"/>
          <a:stretch>
            <a:fillRect/>
          </a:stretch>
        </p:blipFill>
        <p:spPr>
          <a:xfrm>
            <a:off x="-3" y="4470413"/>
            <a:ext cx="12192000" cy="1785104"/>
          </a:xfrm>
          <a:prstGeom prst="rect">
            <a:avLst/>
          </a:prstGeom>
        </p:spPr>
      </p:pic>
      <p:pic>
        <p:nvPicPr>
          <p:cNvPr id="13" name="Picture 12" descr="TEEM logo">
            <a:extLst>
              <a:ext uri="{FF2B5EF4-FFF2-40B4-BE49-F238E27FC236}">
                <a16:creationId xmlns:a16="http://schemas.microsoft.com/office/drawing/2014/main" id="{E17C0AAC-3C64-D92A-D68C-E5F046D73396}"/>
              </a:ext>
            </a:extLst>
          </p:cNvPr>
          <p:cNvPicPr>
            <a:picLocks noChangeAspect="1"/>
          </p:cNvPicPr>
          <p:nvPr/>
        </p:nvPicPr>
        <p:blipFill>
          <a:blip r:embed="rId4"/>
          <a:srcRect l="10612" r="13172" b="21549"/>
          <a:stretch>
            <a:fillRect/>
          </a:stretch>
        </p:blipFill>
        <p:spPr>
          <a:xfrm>
            <a:off x="9647381" y="42670"/>
            <a:ext cx="1407886" cy="1128735"/>
          </a:xfrm>
          <a:prstGeom prst="rect">
            <a:avLst/>
          </a:prstGeom>
        </p:spPr>
      </p:pic>
      <p:sp>
        <p:nvSpPr>
          <p:cNvPr id="8" name="TextBox 1">
            <a:extLst>
              <a:ext uri="{FF2B5EF4-FFF2-40B4-BE49-F238E27FC236}">
                <a16:creationId xmlns:a16="http://schemas.microsoft.com/office/drawing/2014/main" id="{EB278A54-2679-46B5-F1FF-631D4AB758B3}"/>
              </a:ext>
            </a:extLst>
          </p:cNvPr>
          <p:cNvSpPr txBox="1"/>
          <p:nvPr/>
        </p:nvSpPr>
        <p:spPr>
          <a:xfrm>
            <a:off x="5378696" y="12738918"/>
            <a:ext cx="6813301" cy="34265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2023 CivilianCyber LLC – A Coronet Technology Enterprises Company</a:t>
            </a:r>
            <a:endParaRPr kumimoji="0" lang="en-US" sz="1800" b="0" i="0" u="none" strike="noStrike" kern="1200" cap="none" spc="0" normalizeH="0" baseline="0" noProof="0">
              <a:ln>
                <a:noFill/>
              </a:ln>
              <a:solidFill>
                <a:prstClr val="black"/>
              </a:solidFill>
              <a:effectLst/>
              <a:uLnTx/>
              <a:uFillTx/>
              <a:latin typeface="Aptos"/>
              <a:ea typeface="+mn-ea"/>
              <a:cs typeface="+mn-cs"/>
            </a:endParaRPr>
          </a:p>
        </p:txBody>
      </p:sp>
      <p:sp>
        <p:nvSpPr>
          <p:cNvPr id="10" name="TextBox 9">
            <a:extLst>
              <a:ext uri="{FF2B5EF4-FFF2-40B4-BE49-F238E27FC236}">
                <a16:creationId xmlns:a16="http://schemas.microsoft.com/office/drawing/2014/main" id="{17F63ED1-B0C6-4094-F707-6DDA9EB3F4C6}"/>
              </a:ext>
            </a:extLst>
          </p:cNvPr>
          <p:cNvSpPr txBox="1"/>
          <p:nvPr/>
        </p:nvSpPr>
        <p:spPr>
          <a:xfrm>
            <a:off x="3105151" y="6378182"/>
            <a:ext cx="5405498" cy="30098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2025  CTEWorkforce – A Coronet Technology Enterprises Company</a:t>
            </a:r>
          </a:p>
        </p:txBody>
      </p:sp>
    </p:spTree>
    <p:extLst>
      <p:ext uri="{BB962C8B-B14F-4D97-AF65-F5344CB8AC3E}">
        <p14:creationId xmlns:p14="http://schemas.microsoft.com/office/powerpoint/2010/main" val="107475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42489F-650A-1D94-AD20-3A2E2EE60385}"/>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C929CCF2-1598-A259-4BDB-0387FF018015}"/>
              </a:ext>
              <a:ext uri="{C183D7F6-B498-43B3-948B-1728B52AA6E4}">
                <adec:decorative xmlns:adec="http://schemas.microsoft.com/office/drawing/2017/decorative" val="1"/>
              </a:ext>
            </a:extLst>
          </p:cNvPr>
          <p:cNvSpPr/>
          <p:nvPr/>
        </p:nvSpPr>
        <p:spPr>
          <a:xfrm>
            <a:off x="-1" y="0"/>
            <a:ext cx="12192001" cy="1214076"/>
          </a:xfrm>
          <a:prstGeom prst="rect">
            <a:avLst/>
          </a:prstGeom>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F29AC1F-E5DC-3E9B-BD84-A993161CB57F}"/>
              </a:ext>
              <a:ext uri="{C183D7F6-B498-43B3-948B-1728B52AA6E4}">
                <adec:decorative xmlns:adec="http://schemas.microsoft.com/office/drawing/2017/decorative" val="1"/>
              </a:ext>
            </a:extLst>
          </p:cNvPr>
          <p:cNvSpPr/>
          <p:nvPr/>
        </p:nvSpPr>
        <p:spPr>
          <a:xfrm>
            <a:off x="-1" y="0"/>
            <a:ext cx="8510650" cy="1214076"/>
          </a:xfrm>
          <a:prstGeom prst="rect">
            <a:avLst/>
          </a:prstGeom>
          <a:solidFill>
            <a:srgbClr val="03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31">
            <a:extLst>
              <a:ext uri="{FF2B5EF4-FFF2-40B4-BE49-F238E27FC236}">
                <a16:creationId xmlns:a16="http://schemas.microsoft.com/office/drawing/2014/main" id="{F31DB30D-20F4-CD11-481F-24E2BF0DDE41}"/>
              </a:ext>
            </a:extLst>
          </p:cNvPr>
          <p:cNvSpPr txBox="1">
            <a:spLocks noGrp="1"/>
          </p:cNvSpPr>
          <p:nvPr>
            <p:ph type="title" idx="4294967295"/>
          </p:nvPr>
        </p:nvSpPr>
        <p:spPr>
          <a:xfrm>
            <a:off x="605768" y="369494"/>
            <a:ext cx="4432880"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 normalizeH="0" baseline="0" noProof="0">
                <a:ln>
                  <a:noFill/>
                </a:ln>
                <a:solidFill>
                  <a:prstClr val="white"/>
                </a:solidFill>
                <a:effectLst/>
                <a:uLnTx/>
                <a:uFillTx/>
                <a:latin typeface="Aptos" panose="020B0004020202020204" pitchFamily="34" charset="0"/>
                <a:ea typeface="Calibri" panose="020F0502020204030204"/>
                <a:cs typeface="Calibri" panose="020F0502020204030204"/>
              </a:rPr>
              <a:t>Mentor Expectations</a:t>
            </a:r>
            <a:endParaRPr kumimoji="0" lang="en-US" sz="3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aphicFrame>
        <p:nvGraphicFramePr>
          <p:cNvPr id="3" name="Content Placeholder 2" descr="Table showing mentor expectations, Meetings, Discussions, Feedback, Suggestions, and Professionalism">
            <a:extLst>
              <a:ext uri="{FF2B5EF4-FFF2-40B4-BE49-F238E27FC236}">
                <a16:creationId xmlns:a16="http://schemas.microsoft.com/office/drawing/2014/main" id="{27587BA4-DD2E-3420-3520-3308958AC66B}"/>
              </a:ext>
            </a:extLst>
          </p:cNvPr>
          <p:cNvGraphicFramePr/>
          <p:nvPr>
            <p:extLst>
              <p:ext uri="{D42A27DB-BD31-4B8C-83A1-F6EECF244321}">
                <p14:modId xmlns:p14="http://schemas.microsoft.com/office/powerpoint/2010/main" val="4095456672"/>
              </p:ext>
            </p:extLst>
          </p:nvPr>
        </p:nvGraphicFramePr>
        <p:xfrm>
          <a:off x="624791" y="1833216"/>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TEEM logo">
            <a:extLst>
              <a:ext uri="{FF2B5EF4-FFF2-40B4-BE49-F238E27FC236}">
                <a16:creationId xmlns:a16="http://schemas.microsoft.com/office/drawing/2014/main" id="{4B530A93-064E-2EBD-BDCC-34C1A497DCF7}"/>
              </a:ext>
            </a:extLst>
          </p:cNvPr>
          <p:cNvPicPr>
            <a:picLocks noChangeAspect="1"/>
          </p:cNvPicPr>
          <p:nvPr/>
        </p:nvPicPr>
        <p:blipFill>
          <a:blip r:embed="rId8"/>
          <a:srcRect l="10612" r="13172" b="21549"/>
          <a:stretch>
            <a:fillRect/>
          </a:stretch>
        </p:blipFill>
        <p:spPr>
          <a:xfrm>
            <a:off x="9647381" y="42670"/>
            <a:ext cx="1407886" cy="1128735"/>
          </a:xfrm>
          <a:prstGeom prst="rect">
            <a:avLst/>
          </a:prstGeom>
        </p:spPr>
      </p:pic>
      <p:sp>
        <p:nvSpPr>
          <p:cNvPr id="2" name="Rectangle 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8107BBE5-7E2D-F487-26EA-A08DFD1B2189}"/>
              </a:ext>
            </a:extLst>
          </p:cNvPr>
          <p:cNvSpPr txBox="1"/>
          <p:nvPr/>
        </p:nvSpPr>
        <p:spPr>
          <a:xfrm>
            <a:off x="5378696" y="12738918"/>
            <a:ext cx="6813301" cy="34265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2023 CivilianCyber LLC – A Coronet Technology Enterprises Company</a:t>
            </a:r>
            <a:endParaRPr kumimoji="0" lang="en-US" sz="1800" b="0" i="0" u="none" strike="noStrike" kern="1200" cap="none" spc="0" normalizeH="0" baseline="0" noProof="0">
              <a:ln>
                <a:noFill/>
              </a:ln>
              <a:solidFill>
                <a:prstClr val="black"/>
              </a:solidFill>
              <a:effectLst/>
              <a:uLnTx/>
              <a:uFillTx/>
              <a:latin typeface="Aptos"/>
              <a:ea typeface="+mn-ea"/>
              <a:cs typeface="+mn-cs"/>
            </a:endParaRPr>
          </a:p>
        </p:txBody>
      </p:sp>
      <p:sp>
        <p:nvSpPr>
          <p:cNvPr id="10" name="TextBox 9">
            <a:extLst>
              <a:ext uri="{FF2B5EF4-FFF2-40B4-BE49-F238E27FC236}">
                <a16:creationId xmlns:a16="http://schemas.microsoft.com/office/drawing/2014/main" id="{801FCFC8-BE50-0738-E0D7-F2595FE657D2}"/>
              </a:ext>
            </a:extLst>
          </p:cNvPr>
          <p:cNvSpPr txBox="1"/>
          <p:nvPr/>
        </p:nvSpPr>
        <p:spPr>
          <a:xfrm>
            <a:off x="3105151" y="6378182"/>
            <a:ext cx="5405498" cy="30098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2025  CTEWorkforce – A Coronet Technology Enterprises Company</a:t>
            </a:r>
          </a:p>
        </p:txBody>
      </p:sp>
    </p:spTree>
    <p:extLst>
      <p:ext uri="{BB962C8B-B14F-4D97-AF65-F5344CB8AC3E}">
        <p14:creationId xmlns:p14="http://schemas.microsoft.com/office/powerpoint/2010/main" val="4100941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CD084B-547E-12C2-E81B-B302A35C6C47}"/>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A976E1A4-2C5F-853B-9E1D-2CC5AFB14635}"/>
              </a:ext>
              <a:ext uri="{C183D7F6-B498-43B3-948B-1728B52AA6E4}">
                <adec:decorative xmlns:adec="http://schemas.microsoft.com/office/drawing/2017/decorative" val="1"/>
              </a:ext>
            </a:extLst>
          </p:cNvPr>
          <p:cNvSpPr/>
          <p:nvPr/>
        </p:nvSpPr>
        <p:spPr>
          <a:xfrm>
            <a:off x="-1" y="0"/>
            <a:ext cx="12192001" cy="1214076"/>
          </a:xfrm>
          <a:prstGeom prst="rect">
            <a:avLst/>
          </a:prstGeom>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F5B21C6-44F6-1661-28AB-44B9580BAA42}"/>
              </a:ext>
              <a:ext uri="{C183D7F6-B498-43B3-948B-1728B52AA6E4}">
                <adec:decorative xmlns:adec="http://schemas.microsoft.com/office/drawing/2017/decorative" val="1"/>
              </a:ext>
            </a:extLst>
          </p:cNvPr>
          <p:cNvSpPr/>
          <p:nvPr/>
        </p:nvSpPr>
        <p:spPr>
          <a:xfrm>
            <a:off x="-1" y="0"/>
            <a:ext cx="8510650" cy="1214076"/>
          </a:xfrm>
          <a:prstGeom prst="rect">
            <a:avLst/>
          </a:prstGeom>
          <a:solidFill>
            <a:srgbClr val="03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31">
            <a:extLst>
              <a:ext uri="{FF2B5EF4-FFF2-40B4-BE49-F238E27FC236}">
                <a16:creationId xmlns:a16="http://schemas.microsoft.com/office/drawing/2014/main" id="{9737C641-E4AE-CAAD-E2C3-684F70E458AD}"/>
              </a:ext>
            </a:extLst>
          </p:cNvPr>
          <p:cNvSpPr txBox="1">
            <a:spLocks noGrp="1"/>
          </p:cNvSpPr>
          <p:nvPr>
            <p:ph type="title" idx="4294967295"/>
          </p:nvPr>
        </p:nvSpPr>
        <p:spPr>
          <a:xfrm>
            <a:off x="605768" y="369494"/>
            <a:ext cx="2897716"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 normalizeH="0" baseline="0" noProof="0">
                <a:ln>
                  <a:noFill/>
                </a:ln>
                <a:solidFill>
                  <a:prstClr val="white"/>
                </a:solidFill>
                <a:effectLst/>
                <a:uLnTx/>
                <a:uFillTx/>
                <a:latin typeface="Aptos" panose="020B0004020202020204" pitchFamily="34" charset="0"/>
                <a:ea typeface="Calibri" panose="020F0502020204030204"/>
                <a:cs typeface="Calibri" panose="020F0502020204030204"/>
              </a:rPr>
              <a:t>Why Mentor?</a:t>
            </a:r>
            <a:endParaRPr kumimoji="0" lang="en-US" sz="3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Rectangle 15">
            <a:extLst>
              <a:ext uri="{FF2B5EF4-FFF2-40B4-BE49-F238E27FC236}">
                <a16:creationId xmlns:a16="http://schemas.microsoft.com/office/drawing/2014/main" id="{C2D2CC2C-92DE-440D-173A-C06725A0414C}"/>
              </a:ext>
            </a:extLst>
          </p:cNvPr>
          <p:cNvSpPr/>
          <p:nvPr/>
        </p:nvSpPr>
        <p:spPr>
          <a:xfrm>
            <a:off x="3577771" y="1575834"/>
            <a:ext cx="7903996" cy="493734"/>
          </a:xfrm>
          <a:prstGeom prst="rect">
            <a:avLst/>
          </a:prstGeom>
          <a:solidFill>
            <a:srgbClr val="5DD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363636"/>
                </a:solidFill>
                <a:effectLst/>
                <a:uLnTx/>
                <a:uFillTx/>
                <a:latin typeface="Calibri" panose="020F0502020204030204"/>
                <a:ea typeface="+mn-ea"/>
                <a:cs typeface="+mn-cs"/>
              </a:rPr>
              <a:t>An opportunity to share your experience.</a:t>
            </a:r>
            <a:endParaRPr kumimoji="0" lang="en-US" sz="2800" b="1" i="0" u="none" strike="noStrike" kern="1200" cap="none" spc="0" normalizeH="0" baseline="0" noProof="0">
              <a:ln>
                <a:noFill/>
              </a:ln>
              <a:solidFill>
                <a:srgbClr val="363636"/>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1652065-3AA3-4CA7-3656-F534F16FAA3D}"/>
              </a:ext>
            </a:extLst>
          </p:cNvPr>
          <p:cNvSpPr txBox="1"/>
          <p:nvPr/>
        </p:nvSpPr>
        <p:spPr>
          <a:xfrm>
            <a:off x="3583751" y="2069568"/>
            <a:ext cx="7903996" cy="3377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Because TEEM removes the reasons not to…</a:t>
            </a:r>
          </a:p>
          <a:p>
            <a:pPr marL="800100" marR="0" lvl="1" indent="-342900" algn="l" defTabSz="9144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No Special Preparation</a:t>
            </a:r>
          </a:p>
          <a:p>
            <a:pPr marL="800100" marR="0" lvl="1" indent="-342900" algn="l" defTabSz="9144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Limited Timeframe</a:t>
            </a:r>
          </a:p>
          <a:p>
            <a:pPr marL="0" marR="0" lvl="0" indent="0" algn="l" defTabSz="914400" rtl="0" eaLnBrk="1" fontAlgn="auto" latinLnBrk="0" hangingPunct="1">
              <a:lnSpc>
                <a:spcPct val="100000"/>
              </a:lnSpc>
              <a:spcBef>
                <a:spcPts val="150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And because it helps…</a:t>
            </a:r>
          </a:p>
          <a:p>
            <a:pPr marL="800100" marR="0" lvl="1" indent="-342900" algn="l" defTabSz="9144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Build leadership skills</a:t>
            </a:r>
          </a:p>
          <a:p>
            <a:pPr marL="800100" marR="0" lvl="1" indent="-342900" algn="l" defTabSz="9144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Give back to the next generation</a:t>
            </a:r>
          </a:p>
          <a:p>
            <a:pPr marL="800100" marR="0" lvl="1" indent="-342900" algn="l" defTabSz="9144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Gain exposure to a vetted talent pipeline</a:t>
            </a:r>
          </a:p>
        </p:txBody>
      </p:sp>
      <p:sp>
        <p:nvSpPr>
          <p:cNvPr id="18" name="Rectangle 17">
            <a:extLst>
              <a:ext uri="{FF2B5EF4-FFF2-40B4-BE49-F238E27FC236}">
                <a16:creationId xmlns:a16="http://schemas.microsoft.com/office/drawing/2014/main" id="{1918AF8A-DD07-B50E-7CB3-B499069D8443}"/>
              </a:ext>
            </a:extLst>
          </p:cNvPr>
          <p:cNvSpPr/>
          <p:nvPr/>
        </p:nvSpPr>
        <p:spPr>
          <a:xfrm>
            <a:off x="3577771" y="5466204"/>
            <a:ext cx="7903996" cy="493734"/>
          </a:xfrm>
          <a:prstGeom prst="rect">
            <a:avLst/>
          </a:prstGeom>
          <a:solidFill>
            <a:srgbClr val="5DD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363636"/>
                </a:solidFill>
                <a:effectLst/>
                <a:uLnTx/>
                <a:uFillTx/>
                <a:latin typeface="Calibri" panose="020F0502020204030204"/>
                <a:ea typeface="+mn-ea"/>
                <a:cs typeface="+mn-cs"/>
              </a:rPr>
              <a:t>It’s as easy as just showing up.</a:t>
            </a:r>
            <a:endParaRPr kumimoji="0" lang="en-US" sz="2800" b="1" i="0" u="none" strike="noStrike" kern="1200" cap="none" spc="0" normalizeH="0" baseline="0" noProof="0">
              <a:ln>
                <a:noFill/>
              </a:ln>
              <a:solidFill>
                <a:srgbClr val="363636"/>
              </a:solidFill>
              <a:effectLst/>
              <a:uLnTx/>
              <a:uFillTx/>
              <a:latin typeface="Calibri" panose="020F0502020204030204"/>
              <a:ea typeface="+mn-ea"/>
              <a:cs typeface="+mn-cs"/>
            </a:endParaRPr>
          </a:p>
        </p:txBody>
      </p:sp>
      <p:pic>
        <p:nvPicPr>
          <p:cNvPr id="4" name="Picture 3" descr="A white lighthouse with red top with Crisp Point Light in the background">
            <a:extLst>
              <a:ext uri="{FF2B5EF4-FFF2-40B4-BE49-F238E27FC236}">
                <a16:creationId xmlns:a16="http://schemas.microsoft.com/office/drawing/2014/main" id="{59BDFA38-D733-3BAE-CDC9-0BC647453993}"/>
              </a:ext>
            </a:extLst>
          </p:cNvPr>
          <p:cNvPicPr>
            <a:picLocks noChangeAspect="1"/>
          </p:cNvPicPr>
          <p:nvPr/>
        </p:nvPicPr>
        <p:blipFill>
          <a:blip r:embed="rId3">
            <a:extLst>
              <a:ext uri="{28A0092B-C50C-407E-A947-70E740481C1C}">
                <a14:useLocalDpi xmlns:a14="http://schemas.microsoft.com/office/drawing/2010/main" val="0"/>
              </a:ext>
            </a:extLst>
          </a:blip>
          <a:srcRect l="14129" t="12082" r="19266" b="10762"/>
          <a:stretch>
            <a:fillRect/>
          </a:stretch>
        </p:blipFill>
        <p:spPr>
          <a:xfrm>
            <a:off x="605768" y="1575834"/>
            <a:ext cx="2897716" cy="4385630"/>
          </a:xfrm>
          <a:prstGeom prst="rect">
            <a:avLst/>
          </a:prstGeom>
        </p:spPr>
      </p:pic>
      <p:pic>
        <p:nvPicPr>
          <p:cNvPr id="3" name="Picture 2" descr="TEEM logo">
            <a:extLst>
              <a:ext uri="{FF2B5EF4-FFF2-40B4-BE49-F238E27FC236}">
                <a16:creationId xmlns:a16="http://schemas.microsoft.com/office/drawing/2014/main" id="{168F605B-EBC6-D87E-A64D-008B5C448726}"/>
              </a:ext>
            </a:extLst>
          </p:cNvPr>
          <p:cNvPicPr>
            <a:picLocks noChangeAspect="1"/>
          </p:cNvPicPr>
          <p:nvPr/>
        </p:nvPicPr>
        <p:blipFill>
          <a:blip r:embed="rId4"/>
          <a:srcRect l="10612" r="13172" b="21549"/>
          <a:stretch>
            <a:fillRect/>
          </a:stretch>
        </p:blipFill>
        <p:spPr>
          <a:xfrm>
            <a:off x="9647381" y="42670"/>
            <a:ext cx="1407886" cy="1128735"/>
          </a:xfrm>
          <a:prstGeom prst="rect">
            <a:avLst/>
          </a:prstGeom>
        </p:spPr>
      </p:pic>
      <p:sp>
        <p:nvSpPr>
          <p:cNvPr id="8" name="TextBox 1">
            <a:extLst>
              <a:ext uri="{FF2B5EF4-FFF2-40B4-BE49-F238E27FC236}">
                <a16:creationId xmlns:a16="http://schemas.microsoft.com/office/drawing/2014/main" id="{EEACEC4E-1251-DC9A-C66F-3CAAF0469DE6}"/>
              </a:ext>
            </a:extLst>
          </p:cNvPr>
          <p:cNvSpPr txBox="1"/>
          <p:nvPr/>
        </p:nvSpPr>
        <p:spPr>
          <a:xfrm>
            <a:off x="5378696" y="12738918"/>
            <a:ext cx="6813301" cy="34265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2023 CivilianCyber LLC – A Coronet Technology Enterprises Company</a:t>
            </a:r>
            <a:endParaRPr kumimoji="0" lang="en-US" sz="1800" b="0" i="0" u="none" strike="noStrike" kern="1200" cap="none" spc="0" normalizeH="0" baseline="0" noProof="0">
              <a:ln>
                <a:noFill/>
              </a:ln>
              <a:solidFill>
                <a:prstClr val="black"/>
              </a:solidFill>
              <a:effectLst/>
              <a:uLnTx/>
              <a:uFillTx/>
              <a:latin typeface="Aptos"/>
              <a:ea typeface="+mn-ea"/>
              <a:cs typeface="+mn-cs"/>
            </a:endParaRPr>
          </a:p>
        </p:txBody>
      </p:sp>
      <p:sp>
        <p:nvSpPr>
          <p:cNvPr id="10" name="TextBox 9">
            <a:extLst>
              <a:ext uri="{FF2B5EF4-FFF2-40B4-BE49-F238E27FC236}">
                <a16:creationId xmlns:a16="http://schemas.microsoft.com/office/drawing/2014/main" id="{B7F1AACA-FEB3-1BF3-BBA4-18B84CCC5548}"/>
              </a:ext>
            </a:extLst>
          </p:cNvPr>
          <p:cNvSpPr txBox="1"/>
          <p:nvPr/>
        </p:nvSpPr>
        <p:spPr>
          <a:xfrm>
            <a:off x="3105151" y="6378182"/>
            <a:ext cx="5405498" cy="30098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a:ea typeface="Calibri" panose="020F0502020204030204"/>
                <a:cs typeface="Calibri" panose="020F0502020204030204"/>
              </a:rPr>
              <a:t>Copyright 2025  CTEWorkforce – A Coronet Technology Enterprises Company</a:t>
            </a:r>
          </a:p>
        </p:txBody>
      </p:sp>
    </p:spTree>
    <p:extLst>
      <p:ext uri="{BB962C8B-B14F-4D97-AF65-F5344CB8AC3E}">
        <p14:creationId xmlns:p14="http://schemas.microsoft.com/office/powerpoint/2010/main" val="893275156"/>
      </p:ext>
    </p:extLst>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4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3ad5e02565fe2c654d635ccc52a07b58">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f6d2225b0f0778baf511bd7a79aebc70"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3180A3-8B3F-4013-938D-527AB89A3C9E}">
  <ds:schemaRefs>
    <ds:schemaRef ds:uri="http://schemas.microsoft.com/office/infopath/2007/PartnerControls"/>
    <ds:schemaRef ds:uri="http://purl.org/dc/dcmitype/"/>
    <ds:schemaRef ds:uri="http://www.w3.org/XML/1998/namespace"/>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55189681-0511-4fd4-92c1-48b020ced7c2"/>
    <ds:schemaRef ds:uri="6853fc23-683a-4e3a-9aad-db351676e340"/>
    <ds:schemaRef ds:uri="http://purl.org/dc/terms/"/>
  </ds:schemaRefs>
</ds:datastoreItem>
</file>

<file path=customXml/itemProps2.xml><?xml version="1.0" encoding="utf-8"?>
<ds:datastoreItem xmlns:ds="http://schemas.openxmlformats.org/officeDocument/2006/customXml" ds:itemID="{F7106447-BFE8-473B-92D7-4C3CD3A60690}"/>
</file>

<file path=customXml/itemProps3.xml><?xml version="1.0" encoding="utf-8"?>
<ds:datastoreItem xmlns:ds="http://schemas.openxmlformats.org/officeDocument/2006/customXml" ds:itemID="{F78E282F-4777-4A2E-9407-A14F55647C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1999</Words>
  <Application>Microsoft Office PowerPoint</Application>
  <PresentationFormat>Widescreen</PresentationFormat>
  <Paragraphs>286</Paragraphs>
  <Slides>33</Slides>
  <Notes>22</Notes>
  <HiddenSlides>1</HiddenSlides>
  <MMClips>0</MMClips>
  <ScaleCrop>false</ScaleCrop>
  <HeadingPairs>
    <vt:vector size="6" baseType="variant">
      <vt:variant>
        <vt:lpstr>Fonts Used</vt:lpstr>
      </vt:variant>
      <vt:variant>
        <vt:i4>22</vt:i4>
      </vt:variant>
      <vt:variant>
        <vt:lpstr>Theme</vt:lpstr>
      </vt:variant>
      <vt:variant>
        <vt:i4>9</vt:i4>
      </vt:variant>
      <vt:variant>
        <vt:lpstr>Slide Titles</vt:lpstr>
      </vt:variant>
      <vt:variant>
        <vt:i4>33</vt:i4>
      </vt:variant>
    </vt:vector>
  </HeadingPairs>
  <TitlesOfParts>
    <vt:vector size="64" baseType="lpstr">
      <vt:lpstr>Abadi</vt:lpstr>
      <vt:lpstr>Aptos</vt:lpstr>
      <vt:lpstr>Aptos Display</vt:lpstr>
      <vt:lpstr>Aptos SemiBold</vt:lpstr>
      <vt:lpstr>Arial</vt:lpstr>
      <vt:lpstr>Calibri</vt:lpstr>
      <vt:lpstr>Calibri Light</vt:lpstr>
      <vt:lpstr>Courier New</vt:lpstr>
      <vt:lpstr>Haas Grot Disp 55 Roman</vt:lpstr>
      <vt:lpstr>Haas Grot Disp 75 Bold</vt:lpstr>
      <vt:lpstr>Helvetica</vt:lpstr>
      <vt:lpstr>Montserrat Medium</vt:lpstr>
      <vt:lpstr>Rajdhani</vt:lpstr>
      <vt:lpstr>Rajdhani SemiBold</vt:lpstr>
      <vt:lpstr>Roboto</vt:lpstr>
      <vt:lpstr>Roboto</vt:lpstr>
      <vt:lpstr>Roboto Light</vt:lpstr>
      <vt:lpstr>Roboto Medium</vt:lpstr>
      <vt:lpstr>Symbol</vt:lpstr>
      <vt:lpstr>Times New Roman</vt:lpstr>
      <vt:lpstr>Urbanist SemiBold</vt:lpstr>
      <vt:lpstr>Wingdings</vt:lpstr>
      <vt:lpstr>6_Tenable Ignite Theme</vt:lpstr>
      <vt:lpstr>CrowdStrike 2020 - Dark</vt:lpstr>
      <vt:lpstr>Office Theme</vt:lpstr>
      <vt:lpstr>Office Theme</vt:lpstr>
      <vt:lpstr>1_Office Theme</vt:lpstr>
      <vt:lpstr>2_Office Theme</vt:lpstr>
      <vt:lpstr>3_Office Theme</vt:lpstr>
      <vt:lpstr>4_Office Theme</vt:lpstr>
      <vt:lpstr>5_Office Theme</vt:lpstr>
      <vt:lpstr>Information Security Officer's  Advisory Group</vt:lpstr>
      <vt:lpstr>   Agenda                                            Presenter</vt:lpstr>
      <vt:lpstr>Technology Engagement with Mentoring™</vt:lpstr>
      <vt:lpstr>Overview</vt:lpstr>
      <vt:lpstr>The Platform</vt:lpstr>
      <vt:lpstr>How TEEM Works</vt:lpstr>
      <vt:lpstr>Students gain…</vt:lpstr>
      <vt:lpstr>Mentor Expectations</vt:lpstr>
      <vt:lpstr>Why Mentor?</vt:lpstr>
      <vt:lpstr>TEEM Feedback</vt:lpstr>
      <vt:lpstr>Apply to be a TEEM Mentor... https://cteteem.com/ - Or - Contact Morgan… morgan@cteworkforce.com</vt:lpstr>
      <vt:lpstr>Workforce Password Manager (WPM)</vt:lpstr>
      <vt:lpstr>What is a password manager?</vt:lpstr>
      <vt:lpstr>CyberArk Workforce password manager (WPM)</vt:lpstr>
      <vt:lpstr>Important information</vt:lpstr>
      <vt:lpstr>How do I get WPM?</vt:lpstr>
      <vt:lpstr>Available resources</vt:lpstr>
      <vt:lpstr>Questions?</vt:lpstr>
      <vt:lpstr>Incident Response</vt:lpstr>
      <vt:lpstr>MSS Contract Update</vt:lpstr>
      <vt:lpstr>MSS RFP process is complete  - Contact awarded</vt:lpstr>
      <vt:lpstr>Tool Transition Overview (Subject to Change)</vt:lpstr>
      <vt:lpstr>Announcements</vt:lpstr>
      <vt:lpstr>Top 5 Vulnerabilities  </vt:lpstr>
      <vt:lpstr>Deliverables &amp; dates for audit and risk compliance</vt:lpstr>
      <vt:lpstr> SAT Training deadline</vt:lpstr>
      <vt:lpstr>NCSR Assessment Update</vt:lpstr>
      <vt:lpstr>Upcoming Events</vt:lpstr>
      <vt:lpstr>Governance Office Hours Announcement</vt:lpstr>
      <vt:lpstr>Service Tower SOC Report Review Sessions</vt:lpstr>
      <vt:lpstr>IS Orientation</vt:lpstr>
      <vt:lpstr>  MEETING     ADJOURNED</vt:lpstr>
      <vt:lpstr>Welcome to the December 3, 2025 ISOAG Meeting</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1</cp:revision>
  <dcterms:created xsi:type="dcterms:W3CDTF">2022-05-31T17:21:45Z</dcterms:created>
  <dcterms:modified xsi:type="dcterms:W3CDTF">2026-01-14T18:08:55Z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